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72" r:id="rId3"/>
    <p:sldId id="308" r:id="rId4"/>
    <p:sldId id="273" r:id="rId5"/>
    <p:sldId id="306" r:id="rId6"/>
    <p:sldId id="307" r:id="rId7"/>
    <p:sldId id="274" r:id="rId8"/>
    <p:sldId id="275" r:id="rId9"/>
    <p:sldId id="276" r:id="rId10"/>
    <p:sldId id="278" r:id="rId11"/>
    <p:sldId id="281" r:id="rId12"/>
    <p:sldId id="282" r:id="rId13"/>
    <p:sldId id="283" r:id="rId14"/>
    <p:sldId id="284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98" r:id="rId25"/>
    <p:sldId id="299" r:id="rId26"/>
    <p:sldId id="309" r:id="rId27"/>
    <p:sldId id="310" r:id="rId28"/>
    <p:sldId id="311" r:id="rId29"/>
    <p:sldId id="312" r:id="rId30"/>
    <p:sldId id="313" r:id="rId31"/>
    <p:sldId id="305" r:id="rId32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7CAD"/>
    <a:srgbClr val="CB3A13"/>
    <a:srgbClr val="FF00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0" autoAdjust="0"/>
  </p:normalViewPr>
  <p:slideViewPr>
    <p:cSldViewPr>
      <p:cViewPr varScale="1">
        <p:scale>
          <a:sx n="155" d="100"/>
          <a:sy n="155" d="100"/>
        </p:scale>
        <p:origin x="-219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93E92FE4-948F-4800-AA5B-EE2F1CBAF1A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582847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5935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34592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91731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7631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363802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96814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264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44668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1187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2667425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137300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5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e.jrc.ec.europa.eu/pvgis/apps4/pvest.php?lang=it&amp;map=europe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5.jp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9.jp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7" b="13699"/>
          <a:stretch>
            <a:fillRect/>
          </a:stretch>
        </p:blipFill>
        <p:spPr bwMode="auto">
          <a:xfrm>
            <a:off x="357188" y="404813"/>
            <a:ext cx="8429625" cy="645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05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0" y="620688"/>
            <a:ext cx="4464050" cy="199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" name="Titolo 1"/>
          <p:cNvSpPr txBox="1">
            <a:spLocks/>
          </p:cNvSpPr>
          <p:nvPr/>
        </p:nvSpPr>
        <p:spPr>
          <a:xfrm>
            <a:off x="683568" y="3111103"/>
            <a:ext cx="7920880" cy="82195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it-IT" sz="4000" b="1" kern="0" dirty="0" smtClean="0"/>
              <a:t>GLI IMPIANTI FOTOVOLTAICI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562670"/>
            <a:ext cx="8229600" cy="562074"/>
          </a:xfrm>
        </p:spPr>
        <p:txBody>
          <a:bodyPr/>
          <a:lstStyle/>
          <a:p>
            <a:r>
              <a:rPr lang="it-IT" sz="3200" b="1" dirty="0" smtClean="0"/>
              <a:t>IMPIANTI INTEGRATI</a:t>
            </a:r>
            <a:endParaRPr lang="it-IT" sz="3200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23528" y="1196752"/>
            <a:ext cx="8136904" cy="964703"/>
          </a:xfrm>
        </p:spPr>
        <p:txBody>
          <a:bodyPr/>
          <a:lstStyle/>
          <a:p>
            <a:pPr marL="176213" indent="0">
              <a:buNone/>
            </a:pPr>
            <a:r>
              <a:rPr lang="it-IT" sz="1400" dirty="0" smtClean="0"/>
              <a:t>Sono </a:t>
            </a:r>
            <a:r>
              <a:rPr lang="it-IT" sz="1400" dirty="0"/>
              <a:t>costituiti da un insieme di moduli che si </a:t>
            </a:r>
            <a:r>
              <a:rPr lang="it-IT" sz="1400" dirty="0" smtClean="0"/>
              <a:t>integrano completamente </a:t>
            </a:r>
            <a:r>
              <a:rPr lang="it-IT" sz="1400" dirty="0"/>
              <a:t>con la struttura architettonica</a:t>
            </a:r>
            <a:r>
              <a:rPr lang="it-IT" sz="1400" dirty="0" smtClean="0"/>
              <a:t>. E</a:t>
            </a:r>
            <a:r>
              <a:rPr lang="it-IT" sz="1400" dirty="0"/>
              <a:t>' ovvio che è più semplice realizzare questo genere di impianto quando si è ancora nella fase progettuale del fabbricato in quanto possiamo valutare maggiormente il tipo di impatto e le soluzioni migliori</a:t>
            </a:r>
            <a:r>
              <a:rPr lang="it-IT" sz="1400" dirty="0" smtClean="0"/>
              <a:t>.</a:t>
            </a:r>
          </a:p>
          <a:p>
            <a:pPr>
              <a:buNone/>
            </a:pPr>
            <a:endParaRPr lang="it-IT" sz="1400" dirty="0" smtClean="0"/>
          </a:p>
          <a:p>
            <a:pPr>
              <a:buNone/>
            </a:pPr>
            <a:endParaRPr lang="it-IT" sz="1400" dirty="0" smtClean="0"/>
          </a:p>
          <a:p>
            <a:pPr>
              <a:buNone/>
            </a:pPr>
            <a:endParaRPr lang="it-IT" sz="1400" dirty="0"/>
          </a:p>
          <a:p>
            <a:pPr>
              <a:buNone/>
            </a:pPr>
            <a:endParaRPr lang="it-IT" sz="1400" dirty="0"/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589240"/>
            <a:ext cx="1286649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132856"/>
            <a:ext cx="3127896" cy="2345922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490" y="1988840"/>
            <a:ext cx="3995936" cy="2996952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47902"/>
            <a:ext cx="2711450" cy="1854200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295"/>
          <a:stretch/>
        </p:blipFill>
        <p:spPr>
          <a:xfrm>
            <a:off x="3347864" y="4616757"/>
            <a:ext cx="3303074" cy="1485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573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634082"/>
          </a:xfrm>
        </p:spPr>
        <p:txBody>
          <a:bodyPr/>
          <a:lstStyle/>
          <a:p>
            <a:r>
              <a:rPr lang="it-IT" sz="3200" b="1" dirty="0"/>
              <a:t>STRUTTURA DEL TETTO</a:t>
            </a:r>
            <a:endParaRPr lang="it-IT" sz="3200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33264" y="2752328"/>
            <a:ext cx="6203032" cy="2044824"/>
          </a:xfrm>
        </p:spPr>
        <p:txBody>
          <a:bodyPr/>
          <a:lstStyle/>
          <a:p>
            <a:r>
              <a:rPr lang="it-IT" dirty="0" smtClean="0"/>
              <a:t>Coperture </a:t>
            </a:r>
            <a:r>
              <a:rPr lang="it-IT" dirty="0" smtClean="0"/>
              <a:t>in </a:t>
            </a:r>
            <a:r>
              <a:rPr lang="it-IT" dirty="0" smtClean="0"/>
              <a:t>latero-cemento</a:t>
            </a:r>
            <a:endParaRPr lang="it-IT" dirty="0" smtClean="0"/>
          </a:p>
          <a:p>
            <a:r>
              <a:rPr lang="it-IT" dirty="0" smtClean="0"/>
              <a:t>Tetti </a:t>
            </a:r>
            <a:r>
              <a:rPr lang="it-IT" dirty="0" smtClean="0"/>
              <a:t>in legno </a:t>
            </a:r>
          </a:p>
          <a:p>
            <a:r>
              <a:rPr lang="it-IT" dirty="0" smtClean="0"/>
              <a:t>Muretti e </a:t>
            </a:r>
            <a:r>
              <a:rPr lang="it-IT" dirty="0" smtClean="0"/>
              <a:t>tavelloni</a:t>
            </a:r>
            <a:endParaRPr lang="it-IT" dirty="0"/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395536" y="1772816"/>
            <a:ext cx="8229600" cy="63408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it-IT" sz="1800" b="1" kern="0" dirty="0" smtClean="0"/>
              <a:t>Tipologie più comuni di realizzazioni di coperture in civili abitazioni</a:t>
            </a:r>
            <a:endParaRPr lang="it-IT" sz="1800" b="1" kern="0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589240"/>
            <a:ext cx="1286649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196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6686"/>
            <a:ext cx="8229600" cy="562074"/>
          </a:xfrm>
        </p:spPr>
        <p:txBody>
          <a:bodyPr/>
          <a:lstStyle/>
          <a:p>
            <a:r>
              <a:rPr lang="it-IT" sz="3200" b="1" dirty="0" smtClean="0"/>
              <a:t>LATERO-CEMENTO</a:t>
            </a:r>
            <a:endParaRPr lang="it-IT" sz="3200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248472"/>
          </a:xfrm>
        </p:spPr>
        <p:txBody>
          <a:bodyPr/>
          <a:lstStyle/>
          <a:p>
            <a:r>
              <a:rPr lang="it-IT" sz="1600" dirty="0" smtClean="0"/>
              <a:t>Substrato ideale e semplice </a:t>
            </a:r>
            <a:r>
              <a:rPr lang="it-IT" sz="1600" dirty="0" smtClean="0"/>
              <a:t>in quanto </a:t>
            </a:r>
            <a:r>
              <a:rPr lang="it-IT" sz="1600" dirty="0" smtClean="0"/>
              <a:t>si ha </a:t>
            </a:r>
            <a:r>
              <a:rPr lang="it-IT" sz="1600" dirty="0" smtClean="0"/>
              <a:t>un ottimo fissaggio e </a:t>
            </a:r>
            <a:r>
              <a:rPr lang="it-IT" sz="1600" dirty="0" smtClean="0"/>
              <a:t>si può </a:t>
            </a:r>
            <a:r>
              <a:rPr lang="it-IT" sz="1600" dirty="0" smtClean="0"/>
              <a:t>caricare il peso </a:t>
            </a:r>
            <a:r>
              <a:rPr lang="it-IT" sz="1600" dirty="0" smtClean="0"/>
              <a:t>uniformemente (incidenza peso fotovoltaico </a:t>
            </a:r>
            <a:r>
              <a:rPr lang="it-IT" sz="1600" dirty="0" smtClean="0"/>
              <a:t>20 kg /mq </a:t>
            </a:r>
            <a:r>
              <a:rPr lang="it-IT" sz="1600" dirty="0" smtClean="0"/>
              <a:t>- Coppi 60 kg/mq)</a:t>
            </a:r>
            <a:endParaRPr lang="it-IT" sz="1600" dirty="0" smtClean="0"/>
          </a:p>
          <a:p>
            <a:r>
              <a:rPr lang="it-IT" sz="1600" dirty="0" smtClean="0"/>
              <a:t>Il fissaggio delle lamiere può avvenire tramite l’uso di tasselli.</a:t>
            </a:r>
          </a:p>
          <a:p>
            <a:endParaRPr lang="it-IT" sz="1600" dirty="0"/>
          </a:p>
        </p:txBody>
      </p:sp>
      <p:pic>
        <p:nvPicPr>
          <p:cNvPr id="21506" name="Picture 2" descr="C:\Users\Sabina\Desktop\per presentazione\TettolaterocementoVentila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4152939"/>
            <a:ext cx="2808312" cy="2006773"/>
          </a:xfrm>
          <a:prstGeom prst="rect">
            <a:avLst/>
          </a:prstGeom>
          <a:noFill/>
        </p:spPr>
      </p:pic>
      <p:pic>
        <p:nvPicPr>
          <p:cNvPr id="21507" name="Picture 3" descr="C:\Users\Sabina\Desktop\per presentazione\LATEROCEMNTPO + GREC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589929"/>
            <a:ext cx="4170601" cy="3079204"/>
          </a:xfrm>
          <a:prstGeom prst="rect">
            <a:avLst/>
          </a:prstGeom>
          <a:noFill/>
        </p:spPr>
      </p:pic>
      <p:pic>
        <p:nvPicPr>
          <p:cNvPr id="21508" name="Picture 4" descr="C:\Users\Sabina\Desktop\per presentazione\LATEROCEMNT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2564904"/>
            <a:ext cx="2847975" cy="1600200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589240"/>
            <a:ext cx="1286649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918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Sabina\Desktop\per presentazione\img TETTO IN LEGN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717032"/>
            <a:ext cx="2721568" cy="2304100"/>
          </a:xfrm>
          <a:prstGeom prst="rect">
            <a:avLst/>
          </a:prstGeom>
          <a:noFill/>
        </p:spPr>
      </p:pic>
      <p:sp>
        <p:nvSpPr>
          <p:cNvPr id="8" name="Titolo 1"/>
          <p:cNvSpPr txBox="1">
            <a:spLocks/>
          </p:cNvSpPr>
          <p:nvPr/>
        </p:nvSpPr>
        <p:spPr>
          <a:xfrm>
            <a:off x="457200" y="706686"/>
            <a:ext cx="8229600" cy="56207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it-IT" sz="3200" b="1" dirty="0" smtClean="0"/>
              <a:t>TETTO </a:t>
            </a:r>
            <a:r>
              <a:rPr lang="it-IT" sz="3200" b="1" dirty="0"/>
              <a:t>IN LEGNO</a:t>
            </a:r>
            <a:endParaRPr lang="it-IT" sz="3200" b="1" kern="0" dirty="0"/>
          </a:p>
        </p:txBody>
      </p:sp>
      <p:pic>
        <p:nvPicPr>
          <p:cNvPr id="20482" name="Picture 2" descr="C:\Users\Sabina\Desktop\per presentazione\TETTO VENTILAT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340768"/>
            <a:ext cx="5626968" cy="2036571"/>
          </a:xfrm>
          <a:prstGeom prst="rect">
            <a:avLst/>
          </a:prstGeom>
          <a:noFill/>
        </p:spPr>
      </p:pic>
      <p:pic>
        <p:nvPicPr>
          <p:cNvPr id="4098" name="Picture 2" descr="C:\Users\Sabina\Desktop\per presentazione\tecniche-tetti-2isol-pesan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2852936"/>
            <a:ext cx="4248472" cy="3009595"/>
          </a:xfrm>
          <a:prstGeom prst="rect">
            <a:avLst/>
          </a:prstGeom>
          <a:noFill/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589240"/>
            <a:ext cx="1286649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996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45232" y="1600201"/>
            <a:ext cx="7499176" cy="604664"/>
          </a:xfrm>
        </p:spPr>
        <p:txBody>
          <a:bodyPr/>
          <a:lstStyle/>
          <a:p>
            <a:pPr marL="0" indent="0">
              <a:buNone/>
            </a:pPr>
            <a:r>
              <a:rPr lang="it-IT" sz="1600" dirty="0" smtClean="0"/>
              <a:t>Tra i casi più critici </a:t>
            </a:r>
            <a:r>
              <a:rPr lang="it-IT" sz="1600" dirty="0" smtClean="0"/>
              <a:t>in quanto il fissaggio va fatto i corrispondenza dei </a:t>
            </a:r>
            <a:r>
              <a:rPr lang="it-IT" sz="1600" dirty="0" smtClean="0"/>
              <a:t>sottotetti e spesso con sistemi ad ancorante chimico</a:t>
            </a:r>
            <a:endParaRPr lang="it-IT" dirty="0"/>
          </a:p>
        </p:txBody>
      </p:sp>
      <p:pic>
        <p:nvPicPr>
          <p:cNvPr id="19458" name="Picture 2" descr="C:\Users\Sabina\Desktop\per presentazione\TRAMEZZE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132856"/>
            <a:ext cx="3283471" cy="3283471"/>
          </a:xfrm>
          <a:prstGeom prst="rect">
            <a:avLst/>
          </a:prstGeom>
          <a:noFill/>
        </p:spPr>
      </p:pic>
      <p:pic>
        <p:nvPicPr>
          <p:cNvPr id="19459" name="Picture 3" descr="C:\Users\Sabina\Desktop\per presentazione\TRAMEZZ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852936"/>
            <a:ext cx="3552395" cy="2664296"/>
          </a:xfrm>
          <a:prstGeom prst="rect">
            <a:avLst/>
          </a:prstGeom>
          <a:noFill/>
        </p:spPr>
      </p:pic>
      <p:sp>
        <p:nvSpPr>
          <p:cNvPr id="8" name="Titolo 1"/>
          <p:cNvSpPr txBox="1">
            <a:spLocks/>
          </p:cNvSpPr>
          <p:nvPr/>
        </p:nvSpPr>
        <p:spPr>
          <a:xfrm>
            <a:off x="457200" y="706686"/>
            <a:ext cx="8229600" cy="56207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it-IT" sz="3200" b="1" dirty="0" smtClean="0"/>
              <a:t>MURETTI E TAVELLONI</a:t>
            </a:r>
            <a:endParaRPr lang="it-IT" sz="3200" b="1" kern="0" dirty="0"/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589240"/>
            <a:ext cx="1286649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779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C:\Users\Sabina\Desktop\per presentazione\LAMIERA AGGRAFFATA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57838"/>
            <a:ext cx="4152120" cy="3111322"/>
          </a:xfrm>
          <a:prstGeom prst="rect">
            <a:avLst/>
          </a:prstGeom>
          <a:noFill/>
        </p:spPr>
      </p:pic>
      <p:sp>
        <p:nvSpPr>
          <p:cNvPr id="9" name="Titolo 1"/>
          <p:cNvSpPr>
            <a:spLocks noGrp="1"/>
          </p:cNvSpPr>
          <p:nvPr>
            <p:ph idx="1"/>
          </p:nvPr>
        </p:nvSpPr>
        <p:spPr>
          <a:xfrm>
            <a:off x="563384" y="5085184"/>
            <a:ext cx="3672408" cy="648071"/>
          </a:xfrm>
        </p:spPr>
        <p:txBody>
          <a:bodyPr>
            <a:normAutofit/>
          </a:bodyPr>
          <a:lstStyle/>
          <a:p>
            <a:r>
              <a:rPr lang="it-IT" sz="2800" dirty="0" smtClean="0"/>
              <a:t>Lamiere aggraffate</a:t>
            </a:r>
            <a:endParaRPr lang="it-IT" sz="2800" dirty="0"/>
          </a:p>
        </p:txBody>
      </p:sp>
      <p:pic>
        <p:nvPicPr>
          <p:cNvPr id="2050" name="Picture 2" descr="C:\Users\Sabina\Desktop\per presentazione\aggarffato per sito.jpg"/>
          <p:cNvPicPr>
            <a:picLocks noChangeAspect="1" noChangeArrowheads="1"/>
          </p:cNvPicPr>
          <p:nvPr/>
        </p:nvPicPr>
        <p:blipFill>
          <a:blip r:embed="rId3" cstate="print"/>
          <a:srcRect l="3780" t="4837" r="3780" b="4837"/>
          <a:stretch>
            <a:fillRect/>
          </a:stretch>
        </p:blipFill>
        <p:spPr bwMode="auto">
          <a:xfrm>
            <a:off x="4860032" y="1844824"/>
            <a:ext cx="4143983" cy="3163737"/>
          </a:xfrm>
          <a:prstGeom prst="rect">
            <a:avLst/>
          </a:prstGeom>
          <a:noFill/>
        </p:spPr>
      </p:pic>
      <p:sp>
        <p:nvSpPr>
          <p:cNvPr id="8" name="Titolo 1"/>
          <p:cNvSpPr txBox="1">
            <a:spLocks/>
          </p:cNvSpPr>
          <p:nvPr/>
        </p:nvSpPr>
        <p:spPr>
          <a:xfrm>
            <a:off x="457200" y="706686"/>
            <a:ext cx="8229600" cy="56207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it-IT" sz="3200" b="1" dirty="0" smtClean="0"/>
              <a:t>INTEGRAZIONE TOTALE CON LAMIERE</a:t>
            </a:r>
            <a:endParaRPr lang="it-IT" sz="3200" b="1" kern="0" dirty="0"/>
          </a:p>
        </p:txBody>
      </p:sp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589240"/>
            <a:ext cx="1286649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809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saby\foto\br auto\FOTO\100_4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697" y="1556792"/>
            <a:ext cx="4864540" cy="2736304"/>
          </a:xfrm>
          <a:prstGeom prst="rect">
            <a:avLst/>
          </a:prstGeom>
          <a:noFill/>
        </p:spPr>
      </p:pic>
      <p:sp>
        <p:nvSpPr>
          <p:cNvPr id="9" name="Titolo 1"/>
          <p:cNvSpPr txBox="1">
            <a:spLocks/>
          </p:cNvSpPr>
          <p:nvPr/>
        </p:nvSpPr>
        <p:spPr>
          <a:xfrm>
            <a:off x="683568" y="4797152"/>
            <a:ext cx="3204864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it-IT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Lamiere grecate</a:t>
            </a:r>
            <a:endParaRPr kumimoji="0" lang="it-IT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4" name="Picture 2" descr="C:\Users\Sabina\Desktop\per presentazione\dis-coperture-lastre-metallich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0355" y="3140968"/>
            <a:ext cx="4394932" cy="2905125"/>
          </a:xfrm>
          <a:prstGeom prst="rect">
            <a:avLst/>
          </a:prstGeom>
          <a:noFill/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589240"/>
            <a:ext cx="1286649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7" name="Titolo 1"/>
          <p:cNvSpPr txBox="1">
            <a:spLocks/>
          </p:cNvSpPr>
          <p:nvPr/>
        </p:nvSpPr>
        <p:spPr>
          <a:xfrm>
            <a:off x="457200" y="706686"/>
            <a:ext cx="8229600" cy="56207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it-IT" sz="3200" b="1" dirty="0" smtClean="0"/>
              <a:t>INTEGRAZIONE TOTALE CON LAMIERE</a:t>
            </a:r>
            <a:endParaRPr lang="it-IT" sz="3200" b="1" kern="0" dirty="0"/>
          </a:p>
        </p:txBody>
      </p:sp>
      <p:sp>
        <p:nvSpPr>
          <p:cNvPr id="10" name="Titolo 1"/>
          <p:cNvSpPr txBox="1">
            <a:spLocks/>
          </p:cNvSpPr>
          <p:nvPr/>
        </p:nvSpPr>
        <p:spPr>
          <a:xfrm>
            <a:off x="5364088" y="1772816"/>
            <a:ext cx="3318647" cy="72008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it-IT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 lamiere permettono la sostituzione della funzione di impermeabilizzazione portata dal coppo per fare spazio ai moduli fotovoltaici che quindi diventano integrati</a:t>
            </a: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170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:\saby\foto\br auto\FOTO\DSCN22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825271"/>
            <a:ext cx="3121429" cy="2340033"/>
          </a:xfrm>
          <a:prstGeom prst="rect">
            <a:avLst/>
          </a:prstGeom>
          <a:noFill/>
        </p:spPr>
      </p:pic>
      <p:pic>
        <p:nvPicPr>
          <p:cNvPr id="6" name="Picture 5" descr="F:\saby\foto\br auto\FOTO\DSCN22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823742"/>
            <a:ext cx="3121025" cy="2341562"/>
          </a:xfrm>
          <a:prstGeom prst="rect">
            <a:avLst/>
          </a:prstGeom>
          <a:noFill/>
        </p:spPr>
      </p:pic>
      <p:pic>
        <p:nvPicPr>
          <p:cNvPr id="7" name="Picture 3" descr="F:\saby\foto\br auto\FOTO\100_4016.JPG"/>
          <p:cNvPicPr>
            <a:picLocks noChangeAspect="1" noChangeArrowheads="1"/>
          </p:cNvPicPr>
          <p:nvPr/>
        </p:nvPicPr>
        <p:blipFill rotWithShape="1">
          <a:blip r:embed="rId4" cstate="print"/>
          <a:srcRect t="21004"/>
          <a:stretch/>
        </p:blipFill>
        <p:spPr bwMode="auto">
          <a:xfrm>
            <a:off x="1547664" y="1605227"/>
            <a:ext cx="4752528" cy="2111805"/>
          </a:xfrm>
          <a:prstGeom prst="rect">
            <a:avLst/>
          </a:prstGeom>
          <a:noFill/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589240"/>
            <a:ext cx="1286649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" name="Titolo 1"/>
          <p:cNvSpPr txBox="1">
            <a:spLocks/>
          </p:cNvSpPr>
          <p:nvPr/>
        </p:nvSpPr>
        <p:spPr>
          <a:xfrm>
            <a:off x="457200" y="706686"/>
            <a:ext cx="8229600" cy="56207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it-IT" sz="3200" b="1" dirty="0" smtClean="0"/>
              <a:t>INTEGRAZIONE – ESEMPIO 1</a:t>
            </a:r>
            <a:endParaRPr lang="it-IT" sz="3200" b="1" kern="0" dirty="0"/>
          </a:p>
        </p:txBody>
      </p:sp>
    </p:spTree>
    <p:extLst>
      <p:ext uri="{BB962C8B-B14F-4D97-AF65-F5344CB8AC3E}">
        <p14:creationId xmlns:p14="http://schemas.microsoft.com/office/powerpoint/2010/main" val="222337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saby\foto\vettorello domenci\FOTO VETTORELLO DOMENICO\100_4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84784"/>
            <a:ext cx="3657600" cy="2057400"/>
          </a:xfrm>
          <a:prstGeom prst="rect">
            <a:avLst/>
          </a:prstGeom>
          <a:noFill/>
        </p:spPr>
      </p:pic>
      <p:pic>
        <p:nvPicPr>
          <p:cNvPr id="11267" name="Picture 3" descr="F:\saby\foto\vettorello domenci\FOTO VETTORELLO DOMENICO\100_40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484784"/>
            <a:ext cx="3657600" cy="2057400"/>
          </a:xfrm>
          <a:prstGeom prst="rect">
            <a:avLst/>
          </a:prstGeom>
          <a:noFill/>
        </p:spPr>
      </p:pic>
      <p:pic>
        <p:nvPicPr>
          <p:cNvPr id="11268" name="Picture 4" descr="F:\saby\foto\vettorello domenci\FOTO VETTORELLO DOMENICO\100_40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645024"/>
            <a:ext cx="3657600" cy="2057400"/>
          </a:xfrm>
          <a:prstGeom prst="rect">
            <a:avLst/>
          </a:prstGeom>
          <a:noFill/>
        </p:spPr>
      </p:pic>
      <p:pic>
        <p:nvPicPr>
          <p:cNvPr id="11269" name="Picture 5" descr="F:\saby\foto\vettorello domenci\FOTO VETTORELLO DOMENICO\100_40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3645024"/>
            <a:ext cx="3657600" cy="2057400"/>
          </a:xfrm>
          <a:prstGeom prst="rect">
            <a:avLst/>
          </a:prstGeom>
          <a:noFill/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589240"/>
            <a:ext cx="1286649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1" name="Titolo 1"/>
          <p:cNvSpPr txBox="1">
            <a:spLocks/>
          </p:cNvSpPr>
          <p:nvPr/>
        </p:nvSpPr>
        <p:spPr>
          <a:xfrm>
            <a:off x="457200" y="706686"/>
            <a:ext cx="8229600" cy="56207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it-IT" sz="3200" b="1" dirty="0" smtClean="0"/>
              <a:t>INTEGRAZIONE – ESEMPIO 2</a:t>
            </a:r>
            <a:endParaRPr lang="it-IT" sz="3200" b="1" kern="0" dirty="0"/>
          </a:p>
        </p:txBody>
      </p:sp>
    </p:spTree>
    <p:extLst>
      <p:ext uri="{BB962C8B-B14F-4D97-AF65-F5344CB8AC3E}">
        <p14:creationId xmlns:p14="http://schemas.microsoft.com/office/powerpoint/2010/main" val="311622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saby\foto\vettorello domenci\FOTO VETTORELLO DOMENICO\100_40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3657600" cy="2057400"/>
          </a:xfrm>
          <a:prstGeom prst="rect">
            <a:avLst/>
          </a:prstGeom>
          <a:noFill/>
        </p:spPr>
      </p:pic>
      <p:pic>
        <p:nvPicPr>
          <p:cNvPr id="12291" name="Picture 3" descr="F:\saby\foto\vettorello domenci\FOTO VETTORELLO DOMENICO\100_40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484784"/>
            <a:ext cx="3657600" cy="2057400"/>
          </a:xfrm>
          <a:prstGeom prst="rect">
            <a:avLst/>
          </a:prstGeom>
          <a:noFill/>
        </p:spPr>
      </p:pic>
      <p:pic>
        <p:nvPicPr>
          <p:cNvPr id="12292" name="Picture 4" descr="F:\saby\foto\vettorello domenci\FOTO VETTORELLO DOMENICO\100_40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717032"/>
            <a:ext cx="3657600" cy="2057400"/>
          </a:xfrm>
          <a:prstGeom prst="rect">
            <a:avLst/>
          </a:prstGeom>
          <a:noFill/>
        </p:spPr>
      </p:pic>
      <p:pic>
        <p:nvPicPr>
          <p:cNvPr id="12293" name="Picture 5" descr="F:\saby\foto\vettorello domenci\FOTO VETTORELLO DOMENICO\100_406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3717032"/>
            <a:ext cx="3657600" cy="2057400"/>
          </a:xfrm>
          <a:prstGeom prst="rect">
            <a:avLst/>
          </a:prstGeom>
          <a:noFill/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589240"/>
            <a:ext cx="1286649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1" name="Titolo 1"/>
          <p:cNvSpPr txBox="1">
            <a:spLocks/>
          </p:cNvSpPr>
          <p:nvPr/>
        </p:nvSpPr>
        <p:spPr>
          <a:xfrm>
            <a:off x="457200" y="706686"/>
            <a:ext cx="8229600" cy="56207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it-IT" sz="3200" b="1" dirty="0" smtClean="0"/>
              <a:t>INTEGRAZIONE – ESEMPIO 2</a:t>
            </a:r>
            <a:endParaRPr lang="it-IT" sz="3200" b="1" kern="0" dirty="0"/>
          </a:p>
        </p:txBody>
      </p:sp>
    </p:spTree>
    <p:extLst>
      <p:ext uri="{BB962C8B-B14F-4D97-AF65-F5344CB8AC3E}">
        <p14:creationId xmlns:p14="http://schemas.microsoft.com/office/powerpoint/2010/main" val="283044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773832"/>
            <a:ext cx="8229600" cy="638944"/>
          </a:xfrm>
        </p:spPr>
        <p:txBody>
          <a:bodyPr>
            <a:noAutofit/>
          </a:bodyPr>
          <a:lstStyle/>
          <a:p>
            <a:r>
              <a:rPr lang="it-IT" sz="3600" dirty="0" smtClean="0"/>
              <a:t>IMPIANTO FOTOVOLTAICO</a:t>
            </a: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2248272"/>
            <a:ext cx="7848872" cy="3124944"/>
          </a:xfrm>
        </p:spPr>
        <p:txBody>
          <a:bodyPr>
            <a:normAutofit fontScale="40000" lnSpcReduction="20000"/>
          </a:bodyPr>
          <a:lstStyle/>
          <a:p>
            <a:pPr marL="536575" lvl="1" indent="-536575" algn="just" defTabSz="457200">
              <a:lnSpc>
                <a:spcPct val="120000"/>
              </a:lnSpc>
              <a:spcAft>
                <a:spcPts val="300"/>
              </a:spcAft>
              <a:buClr>
                <a:schemeClr val="tx1"/>
              </a:buClr>
              <a:buFont typeface="+mj-lt"/>
              <a:buAutoNum type="arabicParenR"/>
            </a:pPr>
            <a:r>
              <a:rPr lang="it-IT" sz="3300" dirty="0">
                <a:ea typeface="+mn-ea"/>
                <a:cs typeface="+mn-cs"/>
              </a:rPr>
              <a:t>Un impianto fotovoltaico trasforma automaticamente la luce del sole in </a:t>
            </a:r>
            <a:r>
              <a:rPr lang="it-IT" sz="3300" dirty="0" smtClean="0">
                <a:ea typeface="+mn-ea"/>
                <a:cs typeface="+mn-cs"/>
              </a:rPr>
              <a:t>elettricità; </a:t>
            </a:r>
            <a:r>
              <a:rPr lang="it-IT" sz="3300" dirty="0">
                <a:ea typeface="+mn-ea"/>
                <a:cs typeface="+mn-cs"/>
              </a:rPr>
              <a:t>l’inverter trasforma l’energia rendendola adatta all’uso </a:t>
            </a:r>
            <a:r>
              <a:rPr lang="it-IT" sz="3300" dirty="0" smtClean="0">
                <a:ea typeface="+mn-ea"/>
                <a:cs typeface="+mn-cs"/>
              </a:rPr>
              <a:t>domestico cioè </a:t>
            </a:r>
            <a:r>
              <a:rPr lang="it-IT" sz="3300" dirty="0">
                <a:ea typeface="+mn-ea"/>
                <a:cs typeface="+mn-cs"/>
              </a:rPr>
              <a:t>converte la corrente continua (CC) prodotta dai moduli fotovoltaici in corrente alternata (CA), utilizzata dalla rete elettrica e dalle apparecchiature domestiche. Infine un contatore misura l’energia generata e consumata. L’eventuale energia in eccesso generata dall’impianto viene immessa nella rete</a:t>
            </a:r>
          </a:p>
          <a:p>
            <a:pPr marL="514350" indent="-514350" algn="just">
              <a:lnSpc>
                <a:spcPct val="120000"/>
              </a:lnSpc>
              <a:buFont typeface="+mj-lt"/>
              <a:buAutoNum type="arabicParenR" startAt="2"/>
            </a:pPr>
            <a:r>
              <a:rPr lang="it-IT" dirty="0" smtClean="0"/>
              <a:t>Gli aspetti positivi della tecnologia fotovoltaica possono riassumersi in: </a:t>
            </a:r>
          </a:p>
          <a:p>
            <a:pPr marL="514350" indent="-514350" algn="just">
              <a:lnSpc>
                <a:spcPct val="120000"/>
              </a:lnSpc>
              <a:buFont typeface="+mj-lt"/>
              <a:buAutoNum type="arabicParenR" startAt="2"/>
            </a:pPr>
            <a:endParaRPr lang="it-IT" dirty="0" smtClean="0"/>
          </a:p>
          <a:p>
            <a:pPr marL="1169988" indent="-273050"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it-IT" dirty="0" smtClean="0"/>
              <a:t>Assenza di qualsiasi tipo d’emissione inquinante durante il funzionamento dell’impianto</a:t>
            </a:r>
          </a:p>
          <a:p>
            <a:pPr marL="1169988" indent="-273050"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it-IT" dirty="0" smtClean="0"/>
              <a:t>Risparmio dei combustibili fossili</a:t>
            </a:r>
          </a:p>
          <a:p>
            <a:pPr marL="1169988" indent="-273050"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it-IT" dirty="0" smtClean="0"/>
              <a:t>Estrema affidabilità poiché, nella maggior parte di casi, non esistono parti in movimento (</a:t>
            </a:r>
            <a:r>
              <a:rPr lang="it-IT" u="sng" dirty="0" smtClean="0"/>
              <a:t>vita utile, di norma, superiore a 20 anni</a:t>
            </a:r>
            <a:r>
              <a:rPr lang="it-IT" dirty="0" smtClean="0"/>
              <a:t>) </a:t>
            </a:r>
          </a:p>
          <a:p>
            <a:pPr marL="1169988" indent="-273050"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it-IT" dirty="0" smtClean="0"/>
              <a:t>Costi di esercizio e manutenzione ridotti al minimo</a:t>
            </a:r>
          </a:p>
          <a:p>
            <a:pPr marL="1169988" indent="-273050"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it-IT" dirty="0" smtClean="0"/>
              <a:t>Modularità del sistema (per aumentare la taglia basta aumentare il numero dei moduli).</a:t>
            </a:r>
          </a:p>
        </p:txBody>
      </p:sp>
      <p:sp>
        <p:nvSpPr>
          <p:cNvPr id="4" name="Titolo 1"/>
          <p:cNvSpPr txBox="1">
            <a:spLocks/>
          </p:cNvSpPr>
          <p:nvPr/>
        </p:nvSpPr>
        <p:spPr>
          <a:xfrm>
            <a:off x="467544" y="1484784"/>
            <a:ext cx="8229600" cy="504056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it-IT" sz="2800" b="1" kern="0" dirty="0" smtClean="0"/>
              <a:t>Concetto e Funzionamento</a:t>
            </a:r>
            <a:endParaRPr lang="it-IT" sz="2800" b="1" kern="0" dirty="0"/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589240"/>
            <a:ext cx="1286649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196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F:\saby\foto\bucciol\foto\DSCN21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4911" y="1340768"/>
            <a:ext cx="3121025" cy="2341563"/>
          </a:xfrm>
          <a:prstGeom prst="rect">
            <a:avLst/>
          </a:prstGeom>
          <a:noFill/>
        </p:spPr>
      </p:pic>
      <p:pic>
        <p:nvPicPr>
          <p:cNvPr id="16387" name="Picture 3" descr="F:\saby\foto\bucciol\foto\DSCN21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9287" y="1340768"/>
            <a:ext cx="3121025" cy="2341563"/>
          </a:xfrm>
          <a:prstGeom prst="rect">
            <a:avLst/>
          </a:prstGeom>
          <a:noFill/>
        </p:spPr>
      </p:pic>
      <p:pic>
        <p:nvPicPr>
          <p:cNvPr id="16388" name="Picture 4" descr="F:\saby\foto\bucciol\foto\DSCN21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4911" y="3789040"/>
            <a:ext cx="3121025" cy="2341563"/>
          </a:xfrm>
          <a:prstGeom prst="rect">
            <a:avLst/>
          </a:prstGeom>
          <a:noFill/>
        </p:spPr>
      </p:pic>
      <p:pic>
        <p:nvPicPr>
          <p:cNvPr id="16389" name="Picture 5" descr="F:\saby\foto\bucciol\foto\DSCN217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59287" y="3789040"/>
            <a:ext cx="3121025" cy="2341563"/>
          </a:xfrm>
          <a:prstGeom prst="rect">
            <a:avLst/>
          </a:prstGeom>
          <a:noFill/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589240"/>
            <a:ext cx="1286649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1" name="Titolo 1"/>
          <p:cNvSpPr txBox="1">
            <a:spLocks/>
          </p:cNvSpPr>
          <p:nvPr/>
        </p:nvSpPr>
        <p:spPr>
          <a:xfrm>
            <a:off x="457200" y="706686"/>
            <a:ext cx="8229600" cy="56207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it-IT" sz="3200" b="1" dirty="0" smtClean="0"/>
              <a:t>INTEGRAZIONE – ESEMPIO 3</a:t>
            </a:r>
            <a:endParaRPr lang="it-IT" sz="3200" b="1" kern="0" dirty="0"/>
          </a:p>
        </p:txBody>
      </p:sp>
    </p:spTree>
    <p:extLst>
      <p:ext uri="{BB962C8B-B14F-4D97-AF65-F5344CB8AC3E}">
        <p14:creationId xmlns:p14="http://schemas.microsoft.com/office/powerpoint/2010/main" val="366986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bina\Desktop\per presentazione\FOTO DOTTO\DSCN02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4820" y="1317376"/>
            <a:ext cx="3071300" cy="2304256"/>
          </a:xfrm>
          <a:prstGeom prst="rect">
            <a:avLst/>
          </a:prstGeom>
          <a:noFill/>
        </p:spPr>
      </p:pic>
      <p:pic>
        <p:nvPicPr>
          <p:cNvPr id="7171" name="Picture 3" descr="C:\Users\Sabina\Desktop\per presentazione\FOTO DOTTO\DSCN03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22144" y="1295630"/>
            <a:ext cx="3100284" cy="2326002"/>
          </a:xfrm>
          <a:prstGeom prst="rect">
            <a:avLst/>
          </a:prstGeom>
          <a:noFill/>
        </p:spPr>
      </p:pic>
      <p:pic>
        <p:nvPicPr>
          <p:cNvPr id="7173" name="Picture 5" descr="C:\Users\Sabina\Desktop\per presentazione\FOTO DOTTO\DSCN03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22144" y="3842258"/>
            <a:ext cx="3096344" cy="2323046"/>
          </a:xfrm>
          <a:prstGeom prst="rect">
            <a:avLst/>
          </a:prstGeom>
          <a:noFill/>
        </p:spPr>
      </p:pic>
      <p:pic>
        <p:nvPicPr>
          <p:cNvPr id="7174" name="Picture 6" descr="C:\Users\Sabina\Desktop\per presentazione\FOTO DOTTO\DSCN037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1554" y="3837655"/>
            <a:ext cx="3045953" cy="2285239"/>
          </a:xfrm>
          <a:prstGeom prst="rect">
            <a:avLst/>
          </a:prstGeom>
          <a:noFill/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589240"/>
            <a:ext cx="1286649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" name="Titolo 1"/>
          <p:cNvSpPr txBox="1">
            <a:spLocks/>
          </p:cNvSpPr>
          <p:nvPr/>
        </p:nvSpPr>
        <p:spPr>
          <a:xfrm>
            <a:off x="457200" y="706686"/>
            <a:ext cx="8229600" cy="56207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it-IT" sz="3200" b="1" dirty="0" smtClean="0"/>
              <a:t>INTEGRAZIONE – ESEMPIO 4</a:t>
            </a:r>
            <a:endParaRPr lang="it-IT" sz="3200" b="1" kern="0" dirty="0"/>
          </a:p>
        </p:txBody>
      </p:sp>
    </p:spTree>
    <p:extLst>
      <p:ext uri="{BB962C8B-B14F-4D97-AF65-F5344CB8AC3E}">
        <p14:creationId xmlns:p14="http://schemas.microsoft.com/office/powerpoint/2010/main" val="427039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104257"/>
            <a:ext cx="8229600" cy="2332855"/>
          </a:xfrm>
        </p:spPr>
        <p:txBody>
          <a:bodyPr>
            <a:normAutofit fontScale="47500" lnSpcReduction="20000"/>
          </a:bodyPr>
          <a:lstStyle/>
          <a:p>
            <a:pPr marL="177800" indent="0" algn="just">
              <a:buNone/>
            </a:pPr>
            <a:r>
              <a:rPr lang="it-IT" dirty="0" smtClean="0"/>
              <a:t>l’impianto </a:t>
            </a:r>
            <a:r>
              <a:rPr lang="it-IT" dirty="0"/>
              <a:t>fotovoltaico si </a:t>
            </a:r>
            <a:r>
              <a:rPr lang="it-IT" dirty="0" smtClean="0"/>
              <a:t>inserisce </a:t>
            </a:r>
            <a:r>
              <a:rPr lang="it-IT" dirty="0"/>
              <a:t>perfettamente </a:t>
            </a:r>
            <a:r>
              <a:rPr lang="it-IT" dirty="0" smtClean="0"/>
              <a:t>nell’architettura dell’edificio </a:t>
            </a:r>
            <a:r>
              <a:rPr lang="it-IT" dirty="0"/>
              <a:t>“ospitante</a:t>
            </a:r>
            <a:r>
              <a:rPr lang="it-IT" dirty="0" smtClean="0"/>
              <a:t>”</a:t>
            </a:r>
          </a:p>
          <a:p>
            <a:pPr marL="177800" indent="0" algn="just">
              <a:buNone/>
            </a:pPr>
            <a:endParaRPr lang="it-IT" dirty="0"/>
          </a:p>
          <a:p>
            <a:pPr marL="177800" indent="0" algn="just">
              <a:buNone/>
            </a:pPr>
            <a:r>
              <a:rPr lang="it-IT" dirty="0" smtClean="0"/>
              <a:t>Equilibrio totale tra </a:t>
            </a:r>
            <a:r>
              <a:rPr lang="it-IT" dirty="0"/>
              <a:t>aspetti tecnici ed estetici dell’installazione fotovoltaica con quelli dell’edificio o struttura nella quale è </a:t>
            </a:r>
            <a:r>
              <a:rPr lang="it-IT" dirty="0" smtClean="0"/>
              <a:t>collocato</a:t>
            </a:r>
          </a:p>
          <a:p>
            <a:pPr marL="177800" indent="0" algn="just">
              <a:buNone/>
            </a:pPr>
            <a:endParaRPr lang="it-IT" dirty="0"/>
          </a:p>
          <a:p>
            <a:pPr marL="177800" indent="0" algn="just">
              <a:buNone/>
            </a:pPr>
            <a:r>
              <a:rPr lang="it-IT" dirty="0" smtClean="0"/>
              <a:t>Le </a:t>
            </a:r>
            <a:r>
              <a:rPr lang="it-IT" dirty="0"/>
              <a:t>caratteristiche del modulo fotovoltaico, quali forma, dimensione, colore o trasparenza, </a:t>
            </a:r>
            <a:r>
              <a:rPr lang="it-IT" dirty="0" smtClean="0"/>
              <a:t>diventano elementi </a:t>
            </a:r>
            <a:r>
              <a:rPr lang="it-IT" dirty="0"/>
              <a:t>caratterizzanti l’estetica architettonica dell’edificio o struttura. </a:t>
            </a:r>
            <a:endParaRPr lang="it-IT" dirty="0" smtClean="0"/>
          </a:p>
          <a:p>
            <a:pPr marL="177800" indent="0" algn="just">
              <a:buNone/>
            </a:pPr>
            <a:endParaRPr lang="it-IT" dirty="0"/>
          </a:p>
          <a:p>
            <a:pPr marL="177800" indent="0" algn="just">
              <a:buNone/>
            </a:pPr>
            <a:r>
              <a:rPr lang="it-IT" dirty="0" smtClean="0"/>
              <a:t>Impieghi </a:t>
            </a:r>
            <a:r>
              <a:rPr lang="it-IT" dirty="0"/>
              <a:t>come copertura, facciata o grande vetrata, o ancora come elemento di arredo urbano (tipo: chiosco, pensilina, fermata autobus, </a:t>
            </a:r>
            <a:r>
              <a:rPr lang="it-IT" dirty="0" smtClean="0"/>
              <a:t>lampione)</a:t>
            </a: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589240"/>
            <a:ext cx="1286649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" name="Titolo 1"/>
          <p:cNvSpPr txBox="1">
            <a:spLocks/>
          </p:cNvSpPr>
          <p:nvPr/>
        </p:nvSpPr>
        <p:spPr>
          <a:xfrm>
            <a:off x="446856" y="706686"/>
            <a:ext cx="8229600" cy="56207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it-IT" sz="3200" b="1" dirty="0" smtClean="0"/>
              <a:t>IMPIANTI INNOVATIVI</a:t>
            </a:r>
            <a:endParaRPr lang="it-IT" sz="3200" b="1" kern="0" dirty="0"/>
          </a:p>
        </p:txBody>
      </p:sp>
      <p:sp>
        <p:nvSpPr>
          <p:cNvPr id="8" name="Titolo 1"/>
          <p:cNvSpPr txBox="1">
            <a:spLocks/>
          </p:cNvSpPr>
          <p:nvPr/>
        </p:nvSpPr>
        <p:spPr>
          <a:xfrm>
            <a:off x="446856" y="1354758"/>
            <a:ext cx="8229600" cy="56207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it-IT" sz="2000" b="1" dirty="0" smtClean="0"/>
              <a:t>INTEGRAZIONE ARCHITETTONICA TOTALE</a:t>
            </a:r>
            <a:endParaRPr lang="it-IT" sz="2000" b="1" kern="0" dirty="0"/>
          </a:p>
        </p:txBody>
      </p:sp>
      <p:sp>
        <p:nvSpPr>
          <p:cNvPr id="9" name="Segnaposto contenuto 2"/>
          <p:cNvSpPr txBox="1">
            <a:spLocks/>
          </p:cNvSpPr>
          <p:nvPr/>
        </p:nvSpPr>
        <p:spPr>
          <a:xfrm>
            <a:off x="467544" y="4624537"/>
            <a:ext cx="8229600" cy="38863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177800" indent="0" algn="just">
              <a:buFontTx/>
              <a:buNone/>
            </a:pPr>
            <a:r>
              <a:rPr lang="it-IT" sz="1600" b="1" kern="0" dirty="0" smtClean="0">
                <a:solidFill>
                  <a:srgbClr val="357CAD"/>
                </a:solidFill>
              </a:rPr>
              <a:t>OSSERVAZIONE: VALUTAZIONI TROPPO SOGGETTIVE ED OPINABILI</a:t>
            </a:r>
            <a:endParaRPr lang="it-IT" sz="1600" b="1" kern="0" dirty="0" smtClean="0">
              <a:solidFill>
                <a:srgbClr val="357CA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9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1216" y="706686"/>
            <a:ext cx="8291264" cy="850106"/>
          </a:xfrm>
        </p:spPr>
        <p:txBody>
          <a:bodyPr>
            <a:normAutofit/>
          </a:bodyPr>
          <a:lstStyle/>
          <a:p>
            <a:pPr algn="l"/>
            <a:r>
              <a:rPr lang="it-IT" sz="1600" b="1" dirty="0" smtClean="0"/>
              <a:t>In questi casi il fotovoltaico viene concepito e usato come vero e proprio materiale edilizio diventando parte intrinseca della costruzione e sostituendo uno dei materiali da costruzione convenzionali.</a:t>
            </a:r>
            <a:endParaRPr lang="it-IT" sz="1600" dirty="0"/>
          </a:p>
        </p:txBody>
      </p:sp>
      <p:pic>
        <p:nvPicPr>
          <p:cNvPr id="8194" name="Picture 2" descr="C:\Users\Sabina\Desktop\per presentazione\FV-integrato-innovativo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602174"/>
            <a:ext cx="3312368" cy="2087562"/>
          </a:xfrm>
          <a:prstGeom prst="rect">
            <a:avLst/>
          </a:prstGeom>
          <a:noFill/>
        </p:spPr>
      </p:pic>
      <p:pic>
        <p:nvPicPr>
          <p:cNvPr id="819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2060848"/>
            <a:ext cx="3842127" cy="3085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789040"/>
            <a:ext cx="3312368" cy="2417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589240"/>
            <a:ext cx="1286649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226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44824"/>
            <a:ext cx="5576789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589240"/>
            <a:ext cx="1286649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" name="Titolo 1"/>
          <p:cNvSpPr txBox="1">
            <a:spLocks/>
          </p:cNvSpPr>
          <p:nvPr/>
        </p:nvSpPr>
        <p:spPr>
          <a:xfrm>
            <a:off x="446856" y="706686"/>
            <a:ext cx="8229600" cy="56207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it-IT" sz="3200" b="1" dirty="0" smtClean="0"/>
              <a:t>ESEMPIO DI IMPIANTO INNOVATIVO</a:t>
            </a:r>
            <a:endParaRPr lang="it-IT" sz="3200" b="1" kern="0" dirty="0"/>
          </a:p>
        </p:txBody>
      </p:sp>
      <p:sp>
        <p:nvSpPr>
          <p:cNvPr id="11" name="Titolo 1"/>
          <p:cNvSpPr>
            <a:spLocks noGrp="1"/>
          </p:cNvSpPr>
          <p:nvPr>
            <p:ph type="title"/>
          </p:nvPr>
        </p:nvSpPr>
        <p:spPr>
          <a:xfrm>
            <a:off x="5724128" y="2132856"/>
            <a:ext cx="3096344" cy="1728192"/>
          </a:xfrm>
        </p:spPr>
        <p:txBody>
          <a:bodyPr>
            <a:normAutofit/>
          </a:bodyPr>
          <a:lstStyle/>
          <a:p>
            <a:pPr algn="l"/>
            <a:r>
              <a:rPr lang="it-IT" sz="1600" b="1" dirty="0" smtClean="0"/>
              <a:t>In questo specifico caso realizzativo il pannello fotovoltaico viene montato ed accoppiato come se fosse un "coppo" e di fatto ne fa la funzione</a:t>
            </a: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278106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saby\foto\stevanato michele\foto\SAM_02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84784"/>
            <a:ext cx="3168352" cy="2376264"/>
          </a:xfrm>
          <a:prstGeom prst="rect">
            <a:avLst/>
          </a:prstGeom>
          <a:noFill/>
        </p:spPr>
      </p:pic>
      <p:pic>
        <p:nvPicPr>
          <p:cNvPr id="5" name="Picture 2" descr="F:\saby\foto\spinazze\FOTO\Spinazzè Claudio 05.08.2011\IMG_87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484784"/>
            <a:ext cx="3168468" cy="2376264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3429000"/>
            <a:ext cx="3672408" cy="2676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589240"/>
            <a:ext cx="1286649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8" name="Titolo 1"/>
          <p:cNvSpPr txBox="1">
            <a:spLocks/>
          </p:cNvSpPr>
          <p:nvPr/>
        </p:nvSpPr>
        <p:spPr>
          <a:xfrm>
            <a:off x="446856" y="706686"/>
            <a:ext cx="8229600" cy="56207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it-IT" sz="3200" b="1" dirty="0" smtClean="0"/>
              <a:t>ESEMPIO DI IMPIANTO INNOVATIVO</a:t>
            </a:r>
            <a:endParaRPr lang="it-IT" sz="3200" b="1" kern="0" dirty="0"/>
          </a:p>
        </p:txBody>
      </p:sp>
    </p:spTree>
    <p:extLst>
      <p:ext uri="{BB962C8B-B14F-4D97-AF65-F5344CB8AC3E}">
        <p14:creationId xmlns:p14="http://schemas.microsoft.com/office/powerpoint/2010/main" val="84862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701824"/>
            <a:ext cx="8229600" cy="566936"/>
          </a:xfrm>
        </p:spPr>
        <p:txBody>
          <a:bodyPr>
            <a:noAutofit/>
          </a:bodyPr>
          <a:lstStyle/>
          <a:p>
            <a:r>
              <a:rPr lang="it-IT" sz="3200" b="1" dirty="0" smtClean="0"/>
              <a:t>PROBLEMA ORIENTAMENTO</a:t>
            </a:r>
            <a:endParaRPr lang="it-IT" sz="3200" b="1" dirty="0"/>
          </a:p>
        </p:txBody>
      </p:sp>
      <p:sp>
        <p:nvSpPr>
          <p:cNvPr id="8" name="Titolo 1"/>
          <p:cNvSpPr txBox="1">
            <a:spLocks/>
          </p:cNvSpPr>
          <p:nvPr/>
        </p:nvSpPr>
        <p:spPr>
          <a:xfrm>
            <a:off x="1619672" y="5301208"/>
            <a:ext cx="5616624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b="1" i="0" u="none" strike="noStrike" kern="1200" cap="none" spc="0" normalizeH="0" baseline="0" noProof="0" dirty="0" smtClean="0">
                <a:ln>
                  <a:noFill/>
                </a:ln>
                <a:solidFill>
                  <a:srgbClr val="357CAD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Da preferire sempre le falde orientate</a:t>
            </a:r>
            <a:r>
              <a:rPr kumimoji="0" lang="it-IT" b="1" i="0" u="none" strike="noStrike" kern="1200" cap="none" spc="0" normalizeH="0" noProof="0" dirty="0" smtClean="0">
                <a:ln>
                  <a:noFill/>
                </a:ln>
                <a:solidFill>
                  <a:srgbClr val="357CAD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a sud e con inclinazione intorno o maggiore ai 17°</a:t>
            </a:r>
            <a:endParaRPr kumimoji="0" lang="it-IT" b="1" i="0" u="none" strike="noStrike" kern="1200" cap="none" spc="0" normalizeH="0" baseline="0" noProof="0" dirty="0">
              <a:ln>
                <a:noFill/>
              </a:ln>
              <a:solidFill>
                <a:srgbClr val="357CAD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589240"/>
            <a:ext cx="1286649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49902"/>
            <a:ext cx="6265937" cy="3566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ttangolo 9"/>
          <p:cNvSpPr/>
          <p:nvPr/>
        </p:nvSpPr>
        <p:spPr>
          <a:xfrm>
            <a:off x="6228184" y="4437112"/>
            <a:ext cx="21082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hlinkClick r:id="rId4"/>
              </a:rPr>
              <a:t>re.jrc.ec.europa.eu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0795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701824"/>
            <a:ext cx="8229600" cy="566936"/>
          </a:xfrm>
        </p:spPr>
        <p:txBody>
          <a:bodyPr>
            <a:noAutofit/>
          </a:bodyPr>
          <a:lstStyle/>
          <a:p>
            <a:r>
              <a:rPr lang="it-IT" sz="3200" b="1" dirty="0" smtClean="0"/>
              <a:t>PROBLEMA ORIENTAMENTO</a:t>
            </a:r>
            <a:endParaRPr lang="it-IT" sz="3200" b="1" dirty="0"/>
          </a:p>
        </p:txBody>
      </p:sp>
      <p:sp>
        <p:nvSpPr>
          <p:cNvPr id="8" name="Titolo 1"/>
          <p:cNvSpPr txBox="1">
            <a:spLocks/>
          </p:cNvSpPr>
          <p:nvPr/>
        </p:nvSpPr>
        <p:spPr>
          <a:xfrm>
            <a:off x="1475656" y="5301208"/>
            <a:ext cx="5616624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b="1" i="0" u="none" strike="noStrike" kern="1200" cap="none" spc="0" normalizeH="0" baseline="0" noProof="0" dirty="0" smtClean="0">
                <a:ln>
                  <a:noFill/>
                </a:ln>
                <a:solidFill>
                  <a:srgbClr val="357CAD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Da preferire sempre le falde orientate</a:t>
            </a:r>
            <a:r>
              <a:rPr kumimoji="0" lang="it-IT" b="1" i="0" u="none" strike="noStrike" kern="1200" cap="none" spc="0" normalizeH="0" noProof="0" dirty="0" smtClean="0">
                <a:ln>
                  <a:noFill/>
                </a:ln>
                <a:solidFill>
                  <a:srgbClr val="357CAD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a sud e con inclinazione intorno o maggiore ai 17°</a:t>
            </a:r>
            <a:endParaRPr kumimoji="0" lang="it-IT" b="1" i="0" u="none" strike="noStrike" kern="1200" cap="none" spc="0" normalizeH="0" baseline="0" noProof="0" dirty="0">
              <a:ln>
                <a:noFill/>
              </a:ln>
              <a:solidFill>
                <a:srgbClr val="357CAD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589240"/>
            <a:ext cx="1286649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607" y="1413321"/>
            <a:ext cx="7033785" cy="3815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117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701824"/>
            <a:ext cx="8229600" cy="566936"/>
          </a:xfrm>
        </p:spPr>
        <p:txBody>
          <a:bodyPr>
            <a:noAutofit/>
          </a:bodyPr>
          <a:lstStyle/>
          <a:p>
            <a:r>
              <a:rPr lang="it-IT" sz="3200" b="1" dirty="0" smtClean="0"/>
              <a:t>PROBLEMA ORIENTAMENTO</a:t>
            </a:r>
            <a:endParaRPr lang="it-IT" sz="3200" b="1" dirty="0"/>
          </a:p>
        </p:txBody>
      </p:sp>
      <p:sp>
        <p:nvSpPr>
          <p:cNvPr id="8" name="Titolo 1"/>
          <p:cNvSpPr txBox="1">
            <a:spLocks/>
          </p:cNvSpPr>
          <p:nvPr/>
        </p:nvSpPr>
        <p:spPr>
          <a:xfrm>
            <a:off x="971600" y="5589240"/>
            <a:ext cx="7416824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57CAD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Da preferire sempre le falde orientate</a:t>
            </a:r>
            <a:r>
              <a:rPr kumimoji="0" lang="it-IT" sz="1200" b="1" i="0" u="none" strike="noStrike" kern="1200" cap="none" spc="0" normalizeH="0" noProof="0" dirty="0" smtClean="0">
                <a:ln>
                  <a:noFill/>
                </a:ln>
                <a:solidFill>
                  <a:srgbClr val="357CAD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a sud e con inclinazione intorno o maggiore ai 17°</a:t>
            </a:r>
            <a:endParaRPr kumimoji="0" lang="it-IT" sz="1200" b="1" i="0" u="none" strike="noStrike" kern="1200" cap="none" spc="0" normalizeH="0" baseline="0" noProof="0" dirty="0">
              <a:ln>
                <a:noFill/>
              </a:ln>
              <a:solidFill>
                <a:srgbClr val="357CAD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589240"/>
            <a:ext cx="1286649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86672"/>
            <a:ext cx="6849774" cy="434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560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contenuto 5"/>
          <p:cNvSpPr>
            <a:spLocks noGrp="1"/>
          </p:cNvSpPr>
          <p:nvPr>
            <p:ph idx="1"/>
          </p:nvPr>
        </p:nvSpPr>
        <p:spPr>
          <a:xfrm>
            <a:off x="483368" y="5013176"/>
            <a:ext cx="7977064" cy="36004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it-IT" sz="1800" dirty="0" smtClean="0"/>
              <a:t>	Lontani da camini o antenne, vanno studiati i coni d’ombra che si creano.</a:t>
            </a:r>
            <a:endParaRPr lang="it-IT" sz="1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338189"/>
            <a:ext cx="5134255" cy="2530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olo 1"/>
          <p:cNvSpPr txBox="1">
            <a:spLocks/>
          </p:cNvSpPr>
          <p:nvPr/>
        </p:nvSpPr>
        <p:spPr>
          <a:xfrm>
            <a:off x="467544" y="692696"/>
            <a:ext cx="8229600" cy="566936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it-IT" sz="3200" b="1" kern="0" dirty="0" smtClean="0"/>
              <a:t>PROBLEMA OMBREGGIAMENTO</a:t>
            </a:r>
            <a:endParaRPr lang="it-IT" sz="3200" b="1" kern="0" dirty="0"/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589240"/>
            <a:ext cx="1286649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2" name="Segnaposto contenuto 5"/>
          <p:cNvSpPr txBox="1">
            <a:spLocks/>
          </p:cNvSpPr>
          <p:nvPr/>
        </p:nvSpPr>
        <p:spPr>
          <a:xfrm>
            <a:off x="1491480" y="1844824"/>
            <a:ext cx="5528792" cy="36004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Tx/>
              <a:buNone/>
            </a:pPr>
            <a:r>
              <a:rPr lang="it-IT" sz="1800" kern="0" dirty="0" smtClean="0"/>
              <a:t>	Incidenza degli Ombreggiamenti sulla produttività</a:t>
            </a:r>
            <a:endParaRPr lang="it-IT" sz="1800" kern="0" dirty="0"/>
          </a:p>
        </p:txBody>
      </p:sp>
    </p:spTree>
    <p:extLst>
      <p:ext uri="{BB962C8B-B14F-4D97-AF65-F5344CB8AC3E}">
        <p14:creationId xmlns:p14="http://schemas.microsoft.com/office/powerpoint/2010/main" val="2053298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773832"/>
            <a:ext cx="8229600" cy="638944"/>
          </a:xfrm>
        </p:spPr>
        <p:txBody>
          <a:bodyPr>
            <a:noAutofit/>
          </a:bodyPr>
          <a:lstStyle/>
          <a:p>
            <a:r>
              <a:rPr lang="it-IT" sz="3600" dirty="0" smtClean="0"/>
              <a:t>IMPIANTO FOTOVOLTAICO</a:t>
            </a:r>
            <a:endParaRPr lang="it-IT" sz="3600" dirty="0"/>
          </a:p>
        </p:txBody>
      </p:sp>
      <p:sp>
        <p:nvSpPr>
          <p:cNvPr id="4" name="Titolo 1"/>
          <p:cNvSpPr txBox="1">
            <a:spLocks/>
          </p:cNvSpPr>
          <p:nvPr/>
        </p:nvSpPr>
        <p:spPr>
          <a:xfrm>
            <a:off x="467544" y="1484784"/>
            <a:ext cx="8229600" cy="504056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it-IT" sz="2800" b="1" kern="0" dirty="0" smtClean="0"/>
              <a:t>Concetto e Funzionamento</a:t>
            </a:r>
            <a:endParaRPr lang="it-IT" sz="2800" b="1" kern="0" dirty="0"/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589240"/>
            <a:ext cx="1286649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7" name="Rectangle 3"/>
          <p:cNvSpPr/>
          <p:nvPr/>
        </p:nvSpPr>
        <p:spPr>
          <a:xfrm>
            <a:off x="992797" y="2323154"/>
            <a:ext cx="2810621" cy="361128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718" r="8323"/>
          <a:stretch/>
        </p:blipFill>
        <p:spPr>
          <a:xfrm>
            <a:off x="3156438" y="2323154"/>
            <a:ext cx="3947747" cy="3611282"/>
          </a:xfrm>
          <a:prstGeom prst="rect">
            <a:avLst/>
          </a:prstGeom>
        </p:spPr>
      </p:pic>
      <p:sp>
        <p:nvSpPr>
          <p:cNvPr id="9" name="TextBox 7"/>
          <p:cNvSpPr txBox="1"/>
          <p:nvPr/>
        </p:nvSpPr>
        <p:spPr>
          <a:xfrm>
            <a:off x="1039421" y="2412826"/>
            <a:ext cx="1948403" cy="1449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5448" indent="-146304">
              <a:lnSpc>
                <a:spcPct val="90000"/>
              </a:lnSpc>
              <a:buFont typeface="Arial"/>
              <a:buChar char="•"/>
            </a:pPr>
            <a:r>
              <a:rPr lang="en-US" sz="1400" dirty="0" smtClean="0">
                <a:latin typeface="Arial"/>
                <a:cs typeface="Arial"/>
              </a:rPr>
              <a:t>I moduli </a:t>
            </a:r>
            <a:r>
              <a:rPr lang="en-US" sz="1400" dirty="0" err="1" smtClean="0">
                <a:latin typeface="Arial"/>
                <a:cs typeface="Arial"/>
              </a:rPr>
              <a:t>fotovoltaici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possono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sopportare</a:t>
            </a:r>
            <a:r>
              <a:rPr lang="en-US" sz="1400" dirty="0" smtClean="0">
                <a:latin typeface="Arial"/>
                <a:cs typeface="Arial"/>
              </a:rPr>
              <a:t> 11.000 Pa </a:t>
            </a:r>
            <a:br>
              <a:rPr lang="en-US" sz="1400" dirty="0" smtClean="0">
                <a:latin typeface="Arial"/>
                <a:cs typeface="Arial"/>
              </a:rPr>
            </a:br>
            <a:r>
              <a:rPr lang="en-US" sz="1400" dirty="0" smtClean="0">
                <a:latin typeface="Arial"/>
                <a:cs typeface="Arial"/>
              </a:rPr>
              <a:t>(1121 kg/m</a:t>
            </a:r>
            <a:r>
              <a:rPr lang="en-US" sz="1400" baseline="30000" dirty="0" smtClean="0">
                <a:latin typeface="Arial"/>
                <a:cs typeface="Arial"/>
              </a:rPr>
              <a:t>2</a:t>
            </a:r>
            <a:r>
              <a:rPr lang="en-US" sz="1400" dirty="0" smtClean="0">
                <a:latin typeface="Arial"/>
                <a:cs typeface="Arial"/>
              </a:rPr>
              <a:t>)</a:t>
            </a:r>
          </a:p>
          <a:p>
            <a:pPr marL="155448" indent="-146304">
              <a:lnSpc>
                <a:spcPct val="90000"/>
              </a:lnSpc>
              <a:buFont typeface="Arial"/>
              <a:buChar char="•"/>
            </a:pPr>
            <a:endParaRPr lang="en-US" sz="1400" dirty="0" smtClean="0">
              <a:latin typeface="Arial"/>
              <a:cs typeface="Arial"/>
            </a:endParaRPr>
          </a:p>
          <a:p>
            <a:pPr marL="155448" indent="-146304">
              <a:lnSpc>
                <a:spcPct val="90000"/>
              </a:lnSpc>
              <a:buFont typeface="Arial"/>
              <a:buChar char="•"/>
            </a:pPr>
            <a:r>
              <a:rPr lang="en-US" sz="1400" dirty="0" smtClean="0">
                <a:latin typeface="Arial"/>
                <a:cs typeface="Arial"/>
              </a:rPr>
              <a:t>Il </a:t>
            </a:r>
            <a:r>
              <a:rPr lang="en-US" sz="1400" dirty="0" err="1" smtClean="0">
                <a:latin typeface="Arial"/>
                <a:cs typeface="Arial"/>
              </a:rPr>
              <a:t>cristallo</a:t>
            </a:r>
            <a:r>
              <a:rPr lang="en-US" sz="1400" dirty="0" smtClean="0">
                <a:latin typeface="Arial"/>
                <a:cs typeface="Arial"/>
              </a:rPr>
              <a:t> non </a:t>
            </a:r>
            <a:r>
              <a:rPr lang="en-US" sz="1400" dirty="0" err="1" smtClean="0">
                <a:latin typeface="Arial"/>
                <a:cs typeface="Arial"/>
              </a:rPr>
              <a:t>si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br>
              <a:rPr lang="en-US" sz="1400" dirty="0" smtClean="0">
                <a:latin typeface="Arial"/>
                <a:cs typeface="Arial"/>
              </a:rPr>
            </a:br>
            <a:r>
              <a:rPr lang="en-US" sz="1400" dirty="0" smtClean="0">
                <a:latin typeface="Arial"/>
                <a:cs typeface="Arial"/>
              </a:rPr>
              <a:t>è </a:t>
            </a:r>
            <a:r>
              <a:rPr lang="en-US" sz="1400" dirty="0" err="1" smtClean="0">
                <a:latin typeface="Arial"/>
                <a:cs typeface="Arial"/>
              </a:rPr>
              <a:t>rotto</a:t>
            </a:r>
            <a:r>
              <a:rPr lang="en-US" sz="1400" dirty="0" smtClean="0">
                <a:latin typeface="Arial"/>
                <a:cs typeface="Arial"/>
              </a:rPr>
              <a:t>.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10" name="Rectangle 8"/>
          <p:cNvSpPr/>
          <p:nvPr/>
        </p:nvSpPr>
        <p:spPr>
          <a:xfrm>
            <a:off x="992798" y="5908019"/>
            <a:ext cx="6531530" cy="105646"/>
          </a:xfrm>
          <a:prstGeom prst="rect">
            <a:avLst/>
          </a:prstGeom>
          <a:solidFill>
            <a:srgbClr val="FFAE1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1" name="Group 9"/>
          <p:cNvGrpSpPr/>
          <p:nvPr/>
        </p:nvGrpSpPr>
        <p:grpSpPr>
          <a:xfrm>
            <a:off x="992797" y="2060848"/>
            <a:ext cx="6509229" cy="262306"/>
            <a:chOff x="6065042" y="1413612"/>
            <a:chExt cx="1792316" cy="259838"/>
          </a:xfrm>
          <a:solidFill>
            <a:srgbClr val="FDB924"/>
          </a:solidFill>
        </p:grpSpPr>
        <p:sp>
          <p:nvSpPr>
            <p:cNvPr id="12" name="Rectangle 10"/>
            <p:cNvSpPr/>
            <p:nvPr/>
          </p:nvSpPr>
          <p:spPr>
            <a:xfrm>
              <a:off x="6065042" y="1413612"/>
              <a:ext cx="1792316" cy="259838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TextBox 11"/>
            <p:cNvSpPr txBox="1"/>
            <p:nvPr/>
          </p:nvSpPr>
          <p:spPr>
            <a:xfrm>
              <a:off x="6065288" y="1413612"/>
              <a:ext cx="1791126" cy="24622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endParaRPr lang="en-US" sz="1000" b="1" dirty="0"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209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contenuto 5"/>
          <p:cNvSpPr>
            <a:spLocks noGrp="1"/>
          </p:cNvSpPr>
          <p:nvPr>
            <p:ph idx="1"/>
          </p:nvPr>
        </p:nvSpPr>
        <p:spPr>
          <a:xfrm>
            <a:off x="627384" y="2132856"/>
            <a:ext cx="7977064" cy="3456384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it-IT" sz="1400" dirty="0" smtClean="0"/>
              <a:t>I</a:t>
            </a:r>
            <a:r>
              <a:rPr lang="it-IT" sz="1400" dirty="0" smtClean="0"/>
              <a:t>ter </a:t>
            </a:r>
            <a:r>
              <a:rPr lang="it-IT" sz="1400" dirty="0"/>
              <a:t>autorizzativi in Comune (o, eventualmente, in Provincia o Regione</a:t>
            </a:r>
            <a:r>
              <a:rPr lang="it-IT" sz="1400" dirty="0" smtClean="0"/>
              <a:t>)</a:t>
            </a:r>
          </a:p>
          <a:p>
            <a:pPr algn="just">
              <a:buNone/>
            </a:pPr>
            <a:endParaRPr lang="it-IT" sz="1400" dirty="0" smtClean="0"/>
          </a:p>
          <a:p>
            <a:pPr algn="just">
              <a:buNone/>
            </a:pPr>
            <a:r>
              <a:rPr lang="it-IT" sz="1400" dirty="0" smtClean="0"/>
              <a:t>Pratiche </a:t>
            </a:r>
            <a:r>
              <a:rPr lang="it-IT" sz="1400" dirty="0"/>
              <a:t>di connessione </a:t>
            </a:r>
            <a:r>
              <a:rPr lang="it-IT" sz="1400" dirty="0" smtClean="0"/>
              <a:t>ENEL (gestore </a:t>
            </a:r>
            <a:r>
              <a:rPr lang="it-IT" sz="1400" dirty="0"/>
              <a:t>di rete territorialmente </a:t>
            </a:r>
            <a:r>
              <a:rPr lang="it-IT" sz="1400" dirty="0" smtClean="0"/>
              <a:t>competente)</a:t>
            </a:r>
          </a:p>
          <a:p>
            <a:pPr algn="just">
              <a:buNone/>
            </a:pPr>
            <a:endParaRPr lang="it-IT" sz="1400" dirty="0" smtClean="0"/>
          </a:p>
          <a:p>
            <a:pPr marL="0" indent="0" algn="just">
              <a:buNone/>
            </a:pPr>
            <a:r>
              <a:rPr lang="it-IT" sz="1400" dirty="0" smtClean="0"/>
              <a:t>Pratiche </a:t>
            </a:r>
            <a:r>
              <a:rPr lang="it-IT" sz="1400" dirty="0" err="1"/>
              <a:t>Gse</a:t>
            </a:r>
            <a:r>
              <a:rPr lang="it-IT" sz="1400" dirty="0"/>
              <a:t> per la convenzione di ritiro dell’energia immessa in rete, che può essere lo “</a:t>
            </a:r>
            <a:r>
              <a:rPr lang="it-IT" sz="1400" dirty="0" smtClean="0"/>
              <a:t>Scambio sul </a:t>
            </a:r>
            <a:r>
              <a:rPr lang="it-IT" sz="1400" dirty="0"/>
              <a:t>Posto” o il “Ritiro Dedicato” (</a:t>
            </a:r>
            <a:r>
              <a:rPr lang="it-IT" sz="1400" dirty="0" err="1"/>
              <a:t>RID</a:t>
            </a:r>
            <a:r>
              <a:rPr lang="it-IT" sz="1400" dirty="0" smtClean="0"/>
              <a:t>).</a:t>
            </a:r>
          </a:p>
          <a:p>
            <a:pPr marL="0" indent="0" algn="just">
              <a:buNone/>
            </a:pPr>
            <a:endParaRPr lang="it-IT" sz="1400" dirty="0"/>
          </a:p>
          <a:p>
            <a:pPr marL="0" indent="0" algn="just">
              <a:buNone/>
            </a:pPr>
            <a:r>
              <a:rPr lang="it-IT" sz="1400" dirty="0"/>
              <a:t>Gli impianti fotovoltaici al </a:t>
            </a:r>
            <a:r>
              <a:rPr lang="it-IT" sz="1400" dirty="0" smtClean="0"/>
              <a:t>servizio </a:t>
            </a:r>
            <a:r>
              <a:rPr lang="it-IT" sz="1400" dirty="0"/>
              <a:t>delle abitazioni possono usufruire fino a fine anno delle detrazioni fiscali Irpef sul 50% dei costi di realizzazione. Lo sgravio fiscale è equiparabile agli incentivi e garantisce la restituzione, tramite detrazioni Irpef, della metà del costo dei lavori. La restituzione avviene in 10 anni.</a:t>
            </a:r>
          </a:p>
          <a:p>
            <a:pPr marL="0" indent="0" algn="just">
              <a:buNone/>
            </a:pPr>
            <a:r>
              <a:rPr lang="it-IT" sz="1400" dirty="0"/>
              <a:t>Per richiedere le detrazioni fiscali bisogna pagare i lavori con bonifico bancario specificando in causale che si tratta di lavori di ristrutturazione edilizia assoggettabili a detrazione ed indicando codice fiscale del committente e partita iva dell’appaltatore.</a:t>
            </a:r>
          </a:p>
        </p:txBody>
      </p:sp>
      <p:sp>
        <p:nvSpPr>
          <p:cNvPr id="9" name="Titolo 1"/>
          <p:cNvSpPr txBox="1">
            <a:spLocks/>
          </p:cNvSpPr>
          <p:nvPr/>
        </p:nvSpPr>
        <p:spPr>
          <a:xfrm>
            <a:off x="251520" y="692696"/>
            <a:ext cx="8229600" cy="566936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it-IT" sz="3200" b="1" kern="0" dirty="0" smtClean="0"/>
              <a:t>UN PO’ DI NORMATIVA</a:t>
            </a:r>
            <a:endParaRPr lang="it-IT" sz="3200" b="1" kern="0" dirty="0"/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589240"/>
            <a:ext cx="1286649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2" name="Segnaposto contenuto 5"/>
          <p:cNvSpPr txBox="1">
            <a:spLocks/>
          </p:cNvSpPr>
          <p:nvPr/>
        </p:nvSpPr>
        <p:spPr>
          <a:xfrm>
            <a:off x="251520" y="1628800"/>
            <a:ext cx="8127409" cy="57606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Tx/>
              <a:buNone/>
            </a:pPr>
            <a:r>
              <a:rPr lang="it-IT" sz="1400" b="1" kern="0" dirty="0" smtClean="0"/>
              <a:t>	</a:t>
            </a:r>
            <a:r>
              <a:rPr lang="it-IT" sz="1400" b="1" dirty="0"/>
              <a:t>Quali sono le fasi e gli adempimenti fondamentali per realizzare un progetto fotovoltaico?</a:t>
            </a:r>
            <a:endParaRPr lang="it-IT" sz="1400" b="1" kern="0" dirty="0"/>
          </a:p>
        </p:txBody>
      </p:sp>
    </p:spTree>
    <p:extLst>
      <p:ext uri="{BB962C8B-B14F-4D97-AF65-F5344CB8AC3E}">
        <p14:creationId xmlns:p14="http://schemas.microsoft.com/office/powerpoint/2010/main" val="174299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7" b="13699"/>
          <a:stretch>
            <a:fillRect/>
          </a:stretch>
        </p:blipFill>
        <p:spPr bwMode="auto">
          <a:xfrm>
            <a:off x="357188" y="404813"/>
            <a:ext cx="8429625" cy="645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088" y="863601"/>
            <a:ext cx="2735064" cy="1224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468313" y="3429000"/>
            <a:ext cx="8280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ts val="2125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it-IT" altLang="it-IT" sz="3000" b="1" dirty="0">
                <a:solidFill>
                  <a:srgbClr val="D43D14"/>
                </a:solidFill>
                <a:ea typeface="MS Gothic" pitchFamily="49" charset="-128"/>
              </a:rPr>
              <a:t>www.sistemasolarespa.it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68064" y="2564904"/>
            <a:ext cx="828040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ts val="2125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it-IT" altLang="it-IT" sz="3200" b="1" dirty="0" smtClean="0">
                <a:solidFill>
                  <a:srgbClr val="357CAD"/>
                </a:solidFill>
                <a:ea typeface="MS Gothic" pitchFamily="49" charset="-128"/>
              </a:rPr>
              <a:t>GRAZIE PER L’ATTENZIONE</a:t>
            </a:r>
            <a:endParaRPr lang="it-IT" altLang="it-IT" sz="3200" b="1" dirty="0">
              <a:solidFill>
                <a:srgbClr val="357CAD"/>
              </a:solidFill>
              <a:ea typeface="MS Gothic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67239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23528" y="764704"/>
            <a:ext cx="8229600" cy="864096"/>
          </a:xfrm>
        </p:spPr>
        <p:txBody>
          <a:bodyPr>
            <a:normAutofit/>
          </a:bodyPr>
          <a:lstStyle/>
          <a:p>
            <a:r>
              <a:rPr lang="it-IT" sz="2400" dirty="0" smtClean="0"/>
              <a:t>LE PRINCIPALI APPLICAZIONI DEI SISTEMI FOTOVOLTAICI SONO:</a:t>
            </a:r>
            <a:endParaRPr lang="it-IT" sz="24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600201"/>
            <a:ext cx="8219256" cy="1756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it-IT" sz="2000" dirty="0" smtClean="0"/>
              <a:t>1. Impianti (con sistema d’accumulo) per utenze isolate dalla rete; </a:t>
            </a:r>
          </a:p>
          <a:p>
            <a:pPr>
              <a:buNone/>
            </a:pPr>
            <a:r>
              <a:rPr lang="it-IT" sz="2000" dirty="0" smtClean="0"/>
              <a:t>2. Impianti per utenze collegate alla rete di bassa tensione; </a:t>
            </a:r>
          </a:p>
          <a:p>
            <a:pPr>
              <a:buNone/>
            </a:pPr>
            <a:r>
              <a:rPr lang="it-IT" sz="2000" dirty="0" smtClean="0"/>
              <a:t>3. Centrali di produzione di energia elettrica, generalmente collegate alla rete in media tensione. </a:t>
            </a:r>
            <a:endParaRPr lang="it-IT" sz="2000" dirty="0"/>
          </a:p>
        </p:txBody>
      </p:sp>
      <p:sp>
        <p:nvSpPr>
          <p:cNvPr id="5" name="Segnaposto contenuto 2"/>
          <p:cNvSpPr txBox="1">
            <a:spLocks/>
          </p:cNvSpPr>
          <p:nvPr/>
        </p:nvSpPr>
        <p:spPr>
          <a:xfrm>
            <a:off x="5112568" y="3861048"/>
            <a:ext cx="3995936" cy="792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73050" marR="0" lvl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1400" dirty="0" smtClean="0"/>
              <a:t>Nell’edilizia residenziale si parla di impianti collegati alla rete di bassa tensione e di solito in monofase, ossia minore di 6 </a:t>
            </a:r>
            <a:r>
              <a:rPr lang="it-IT" sz="1400" dirty="0" err="1" smtClean="0"/>
              <a:t>kWp</a:t>
            </a:r>
            <a:r>
              <a:rPr lang="it-IT" sz="1400" dirty="0" smtClean="0"/>
              <a:t>.</a:t>
            </a:r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589240"/>
            <a:ext cx="1286649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32" y="3079762"/>
            <a:ext cx="4647173" cy="2977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97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773832"/>
            <a:ext cx="8229600" cy="638944"/>
          </a:xfrm>
        </p:spPr>
        <p:txBody>
          <a:bodyPr>
            <a:noAutofit/>
          </a:bodyPr>
          <a:lstStyle/>
          <a:p>
            <a:r>
              <a:rPr lang="it-IT" sz="3600" dirty="0" smtClean="0"/>
              <a:t>IMPIANTO FOTOVOLTAICO</a:t>
            </a:r>
            <a:endParaRPr lang="it-IT" sz="3600" dirty="0"/>
          </a:p>
        </p:txBody>
      </p:sp>
      <p:sp>
        <p:nvSpPr>
          <p:cNvPr id="4" name="Titolo 1"/>
          <p:cNvSpPr txBox="1">
            <a:spLocks/>
          </p:cNvSpPr>
          <p:nvPr/>
        </p:nvSpPr>
        <p:spPr>
          <a:xfrm>
            <a:off x="467544" y="1484784"/>
            <a:ext cx="8229600" cy="504056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it-IT" sz="2800" b="1" kern="0" dirty="0" smtClean="0"/>
              <a:t>TIPOLOGIE DI PANNELLI</a:t>
            </a:r>
            <a:endParaRPr lang="it-IT" sz="2800" b="1" kern="0" dirty="0"/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406993"/>
            <a:ext cx="1286649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8" name="Rectangle 70"/>
          <p:cNvSpPr/>
          <p:nvPr/>
        </p:nvSpPr>
        <p:spPr>
          <a:xfrm>
            <a:off x="360429" y="2060848"/>
            <a:ext cx="4210003" cy="349827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atin typeface="Arial"/>
              <a:cs typeface="Arial"/>
            </a:endParaRPr>
          </a:p>
        </p:txBody>
      </p:sp>
      <p:sp>
        <p:nvSpPr>
          <p:cNvPr id="10" name="Rectangle 43"/>
          <p:cNvSpPr/>
          <p:nvPr/>
        </p:nvSpPr>
        <p:spPr>
          <a:xfrm>
            <a:off x="4754485" y="2060848"/>
            <a:ext cx="4210003" cy="349827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atin typeface="Arial"/>
              <a:cs typeface="Arial"/>
            </a:endParaRPr>
          </a:p>
        </p:txBody>
      </p:sp>
      <p:sp>
        <p:nvSpPr>
          <p:cNvPr id="11" name="TextBox 68"/>
          <p:cNvSpPr txBox="1"/>
          <p:nvPr/>
        </p:nvSpPr>
        <p:spPr>
          <a:xfrm>
            <a:off x="4754485" y="2064334"/>
            <a:ext cx="4210003" cy="369332"/>
          </a:xfrm>
          <a:prstGeom prst="rect">
            <a:avLst/>
          </a:prstGeom>
          <a:solidFill>
            <a:srgbClr val="757561"/>
          </a:solidFill>
        </p:spPr>
        <p:txBody>
          <a:bodyPr wrap="square" rtlCol="0">
            <a:spAutoFit/>
          </a:bodyPr>
          <a:lstStyle/>
          <a:p>
            <a:pPr algn="ctr" defTabSz="457200">
              <a:buNone/>
            </a:pPr>
            <a:r>
              <a:rPr lang="it-IT" sz="1800" b="1" i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Convenzionale</a:t>
            </a:r>
            <a:endParaRPr lang="it-IT" sz="1800" b="1" i="0">
              <a:solidFill>
                <a:srgbClr val="FFFFFF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12" name="TextBox 73"/>
          <p:cNvSpPr txBox="1"/>
          <p:nvPr/>
        </p:nvSpPr>
        <p:spPr>
          <a:xfrm>
            <a:off x="361754" y="2064334"/>
            <a:ext cx="4210003" cy="369332"/>
          </a:xfrm>
          <a:prstGeom prst="rect">
            <a:avLst/>
          </a:prstGeom>
          <a:solidFill>
            <a:srgbClr val="FDB924"/>
          </a:solidFill>
        </p:spPr>
        <p:txBody>
          <a:bodyPr wrap="square" rtlCol="0">
            <a:spAutoFit/>
          </a:bodyPr>
          <a:lstStyle/>
          <a:p>
            <a:pPr algn="ctr" defTabSz="457200">
              <a:buNone/>
            </a:pPr>
            <a:r>
              <a:rPr lang="it-IT" sz="1800" b="1" i="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Alta Efficienza</a:t>
            </a:r>
            <a:endParaRPr lang="it-IT" sz="1800" b="1" i="0" dirty="0">
              <a:solidFill>
                <a:srgbClr val="FFFFFF"/>
              </a:solidFill>
              <a:latin typeface="Arial"/>
              <a:ea typeface="+mn-ea"/>
              <a:cs typeface="Arial"/>
            </a:endParaRPr>
          </a:p>
        </p:txBody>
      </p:sp>
      <p:grpSp>
        <p:nvGrpSpPr>
          <p:cNvPr id="13" name="Group 7"/>
          <p:cNvGrpSpPr/>
          <p:nvPr/>
        </p:nvGrpSpPr>
        <p:grpSpPr>
          <a:xfrm>
            <a:off x="2209412" y="2550754"/>
            <a:ext cx="2424349" cy="1680327"/>
            <a:chOff x="-644771" y="7840628"/>
            <a:chExt cx="2506375" cy="1737180"/>
          </a:xfrm>
        </p:grpSpPr>
        <p:pic>
          <p:nvPicPr>
            <p:cNvPr id="14" name="Picture 41" descr="C65 xparent.gif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44771" y="7840628"/>
              <a:ext cx="2438400" cy="1625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extBox 13"/>
            <p:cNvSpPr txBox="1"/>
            <p:nvPr/>
          </p:nvSpPr>
          <p:spPr>
            <a:xfrm>
              <a:off x="-416171" y="7868429"/>
              <a:ext cx="914400" cy="254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buNone/>
              </a:pPr>
              <a:r>
                <a:rPr lang="it-IT" sz="1000" b="1" i="0" smtClean="0">
                  <a:latin typeface="Arial"/>
                  <a:ea typeface="+mn-ea"/>
                  <a:cs typeface="Arial"/>
                </a:rPr>
                <a:t>FRONTE</a:t>
              </a:r>
              <a:endParaRPr lang="it-IT" sz="1000" b="1" i="0">
                <a:latin typeface="Arial"/>
                <a:ea typeface="+mn-ea"/>
                <a:cs typeface="Arial"/>
              </a:endParaRPr>
            </a:p>
          </p:txBody>
        </p:sp>
        <p:sp>
          <p:nvSpPr>
            <p:cNvPr id="16" name="TextBox 14"/>
            <p:cNvSpPr txBox="1"/>
            <p:nvPr/>
          </p:nvSpPr>
          <p:spPr>
            <a:xfrm>
              <a:off x="673396" y="7868429"/>
              <a:ext cx="862418" cy="254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buNone/>
              </a:pPr>
              <a:r>
                <a:rPr lang="it-IT" sz="1000" b="1" i="0" smtClean="0">
                  <a:latin typeface="Arial"/>
                  <a:ea typeface="+mn-ea"/>
                  <a:cs typeface="Arial"/>
                </a:rPr>
                <a:t>RETRO</a:t>
              </a:r>
              <a:endParaRPr lang="it-IT" sz="1000" b="1" i="0">
                <a:latin typeface="Arial"/>
                <a:ea typeface="+mn-ea"/>
                <a:cs typeface="Arial"/>
              </a:endParaRPr>
            </a:p>
          </p:txBody>
        </p:sp>
        <p:sp>
          <p:nvSpPr>
            <p:cNvPr id="17" name="TextBox 15"/>
            <p:cNvSpPr txBox="1"/>
            <p:nvPr/>
          </p:nvSpPr>
          <p:spPr>
            <a:xfrm>
              <a:off x="-416171" y="9164161"/>
              <a:ext cx="871008" cy="4136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buNone/>
              </a:pPr>
              <a:r>
                <a:rPr lang="it-IT" sz="1000" b="1" i="0" smtClean="0">
                  <a:latin typeface="Arial"/>
                  <a:ea typeface="+mn-ea"/>
                  <a:cs typeface="Arial"/>
                </a:rPr>
                <a:t>Assenza di metallo</a:t>
              </a:r>
              <a:endParaRPr lang="it-IT" sz="1000" b="1" i="0">
                <a:latin typeface="Arial"/>
                <a:ea typeface="+mn-ea"/>
                <a:cs typeface="Arial"/>
              </a:endParaRPr>
            </a:p>
          </p:txBody>
        </p:sp>
        <p:sp>
          <p:nvSpPr>
            <p:cNvPr id="18" name="TextBox 16"/>
            <p:cNvSpPr txBox="1"/>
            <p:nvPr/>
          </p:nvSpPr>
          <p:spPr>
            <a:xfrm>
              <a:off x="356969" y="9164161"/>
              <a:ext cx="1504635" cy="254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buNone/>
              </a:pPr>
              <a:r>
                <a:rPr lang="it-IT" sz="1000" b="1" i="0" smtClean="0">
                  <a:latin typeface="Arial"/>
                  <a:ea typeface="+mn-ea"/>
                  <a:cs typeface="Arial"/>
                </a:rPr>
                <a:t>Placcatura in rame</a:t>
              </a:r>
              <a:endParaRPr lang="it-IT" sz="1000" b="1" i="0">
                <a:latin typeface="Arial"/>
                <a:ea typeface="+mn-ea"/>
                <a:cs typeface="Arial"/>
              </a:endParaRPr>
            </a:p>
          </p:txBody>
        </p:sp>
      </p:grpSp>
      <p:pic>
        <p:nvPicPr>
          <p:cNvPr id="19" name="Picture 8" descr="96-cell module.bmp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677" y="2600605"/>
            <a:ext cx="1712895" cy="2771775"/>
          </a:xfrm>
          <a:prstGeom prst="rect">
            <a:avLst/>
          </a:prstGeom>
        </p:spPr>
      </p:pic>
      <p:sp>
        <p:nvSpPr>
          <p:cNvPr id="20" name="Rounded Rectangle 9"/>
          <p:cNvSpPr/>
          <p:nvPr/>
        </p:nvSpPr>
        <p:spPr>
          <a:xfrm>
            <a:off x="1859007" y="3932515"/>
            <a:ext cx="304800" cy="304800"/>
          </a:xfrm>
          <a:prstGeom prst="roundRect">
            <a:avLst/>
          </a:prstGeom>
          <a:noFill/>
          <a:ln>
            <a:solidFill>
              <a:srgbClr val="FFAE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1" name="TextBox 34"/>
          <p:cNvSpPr txBox="1"/>
          <p:nvPr/>
        </p:nvSpPr>
        <p:spPr>
          <a:xfrm>
            <a:off x="506676" y="2956250"/>
            <a:ext cx="1712895" cy="430887"/>
          </a:xfrm>
          <a:prstGeom prst="rect">
            <a:avLst/>
          </a:prstGeom>
          <a:solidFill>
            <a:srgbClr val="FFAE18"/>
          </a:solidFill>
        </p:spPr>
        <p:txBody>
          <a:bodyPr wrap="square" lIns="0" tIns="0" rIns="0" bIns="0" rtlCol="0">
            <a:spAutoFit/>
          </a:bodyPr>
          <a:lstStyle/>
          <a:p>
            <a:pPr algn="ctr" defTabSz="457200">
              <a:buNone/>
            </a:pPr>
            <a:r>
              <a:rPr lang="it-IT" sz="2800" b="1" i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327 W</a:t>
            </a:r>
            <a:endParaRPr lang="it-IT" sz="2800" b="1" i="0">
              <a:solidFill>
                <a:srgbClr val="FFFFFF"/>
              </a:solidFill>
              <a:latin typeface="Arial"/>
              <a:ea typeface="+mn-ea"/>
              <a:cs typeface="Arial"/>
            </a:endParaRPr>
          </a:p>
        </p:txBody>
      </p:sp>
      <p:grpSp>
        <p:nvGrpSpPr>
          <p:cNvPr id="22" name="Group 12"/>
          <p:cNvGrpSpPr/>
          <p:nvPr/>
        </p:nvGrpSpPr>
        <p:grpSpPr>
          <a:xfrm>
            <a:off x="6791651" y="2592549"/>
            <a:ext cx="933450" cy="1797968"/>
            <a:chOff x="6959599" y="6406921"/>
            <a:chExt cx="933450" cy="1797968"/>
          </a:xfrm>
        </p:grpSpPr>
        <p:pic>
          <p:nvPicPr>
            <p:cNvPr id="23" name="Picture 29" descr="Solar_Cell_Ho125e_182.jpg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005674" y="6727198"/>
              <a:ext cx="844698" cy="821918"/>
            </a:xfrm>
            <a:prstGeom prst="rect">
              <a:avLst/>
            </a:prstGeom>
            <a:noFill/>
          </p:spPr>
        </p:pic>
        <p:sp>
          <p:nvSpPr>
            <p:cNvPr id="24" name="TextBox 22"/>
            <p:cNvSpPr txBox="1"/>
            <p:nvPr/>
          </p:nvSpPr>
          <p:spPr>
            <a:xfrm>
              <a:off x="7029424" y="6406921"/>
              <a:ext cx="76291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buNone/>
              </a:pPr>
              <a:r>
                <a:rPr lang="it-IT" sz="1000" b="1" i="0" dirty="0" smtClean="0">
                  <a:latin typeface="Arial"/>
                  <a:ea typeface="+mn-ea"/>
                  <a:cs typeface="Arial"/>
                </a:rPr>
                <a:t>FRONTE</a:t>
              </a:r>
              <a:endParaRPr lang="it-IT" sz="1000" b="1" i="0" dirty="0">
                <a:latin typeface="Arial"/>
                <a:ea typeface="+mn-ea"/>
                <a:cs typeface="Arial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959599" y="7650891"/>
              <a:ext cx="93345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buNone/>
              </a:pPr>
              <a:r>
                <a:rPr lang="it-IT" sz="1000" b="1" i="0" dirty="0" smtClean="0">
                  <a:latin typeface="Arial"/>
                  <a:ea typeface="+mn-ea"/>
                  <a:cs typeface="Arial"/>
                </a:rPr>
                <a:t>Linee sottili di pasta metallica</a:t>
              </a:r>
              <a:endParaRPr lang="it-IT" sz="1000" b="1" i="0" dirty="0">
                <a:latin typeface="Arial"/>
                <a:ea typeface="+mn-ea"/>
                <a:cs typeface="Arial"/>
              </a:endParaRPr>
            </a:p>
          </p:txBody>
        </p:sp>
      </p:grpSp>
      <p:grpSp>
        <p:nvGrpSpPr>
          <p:cNvPr id="26" name="Group 11"/>
          <p:cNvGrpSpPr/>
          <p:nvPr/>
        </p:nvGrpSpPr>
        <p:grpSpPr>
          <a:xfrm>
            <a:off x="7781085" y="2592549"/>
            <a:ext cx="1066800" cy="1957763"/>
            <a:chOff x="8295639" y="6406921"/>
            <a:chExt cx="1066800" cy="1957763"/>
          </a:xfrm>
        </p:grpSpPr>
        <p:sp>
          <p:nvSpPr>
            <p:cNvPr id="27" name="TextBox 23"/>
            <p:cNvSpPr txBox="1"/>
            <p:nvPr/>
          </p:nvSpPr>
          <p:spPr>
            <a:xfrm>
              <a:off x="8500293" y="6406921"/>
              <a:ext cx="6667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buNone/>
              </a:pPr>
              <a:r>
                <a:rPr lang="it-IT" sz="1000" b="1" i="0" smtClean="0">
                  <a:latin typeface="Arial"/>
                  <a:ea typeface="+mn-ea"/>
                  <a:cs typeface="Arial"/>
                </a:rPr>
                <a:t>RETRO</a:t>
              </a:r>
              <a:endParaRPr lang="it-IT" sz="1000" b="1" i="0">
                <a:latin typeface="Arial"/>
                <a:ea typeface="+mn-ea"/>
                <a:cs typeface="Arial"/>
              </a:endParaRPr>
            </a:p>
          </p:txBody>
        </p:sp>
        <p:sp>
          <p:nvSpPr>
            <p:cNvPr id="28" name="TextBox 25"/>
            <p:cNvSpPr txBox="1"/>
            <p:nvPr/>
          </p:nvSpPr>
          <p:spPr>
            <a:xfrm>
              <a:off x="8295639" y="7656798"/>
              <a:ext cx="10668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buNone/>
              </a:pPr>
              <a:r>
                <a:rPr lang="it-IT" sz="1000" b="1" i="0" dirty="0" smtClean="0">
                  <a:latin typeface="Arial"/>
                  <a:ea typeface="+mn-ea"/>
                  <a:cs typeface="Arial"/>
                </a:rPr>
                <a:t>Copertura completa in pasta di metallo</a:t>
              </a:r>
              <a:endParaRPr lang="it-IT" sz="1000" b="1" i="0" dirty="0">
                <a:latin typeface="Arial"/>
                <a:ea typeface="+mn-ea"/>
                <a:cs typeface="Arial"/>
              </a:endParaRPr>
            </a:p>
          </p:txBody>
        </p:sp>
        <p:pic>
          <p:nvPicPr>
            <p:cNvPr id="29" name="Picture 30" descr="untitled.bmp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81999" y="6727198"/>
              <a:ext cx="866775" cy="868015"/>
            </a:xfrm>
            <a:prstGeom prst="rect">
              <a:avLst/>
            </a:prstGeom>
          </p:spPr>
        </p:pic>
      </p:grpSp>
      <p:grpSp>
        <p:nvGrpSpPr>
          <p:cNvPr id="30" name="Group 1"/>
          <p:cNvGrpSpPr/>
          <p:nvPr/>
        </p:nvGrpSpPr>
        <p:grpSpPr>
          <a:xfrm>
            <a:off x="4911051" y="2664563"/>
            <a:ext cx="1705587" cy="2613743"/>
            <a:chOff x="6990649" y="3378471"/>
            <a:chExt cx="1705587" cy="2613743"/>
          </a:xfrm>
        </p:grpSpPr>
        <p:pic>
          <p:nvPicPr>
            <p:cNvPr id="31" name="Picture 10"/>
            <p:cNvPicPr>
              <a:picLocks noChangeAspect="1" noChangeArrowheads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990649" y="3378471"/>
              <a:ext cx="1705586" cy="26137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Rounded Rectangle 27"/>
            <p:cNvSpPr/>
            <p:nvPr/>
          </p:nvSpPr>
          <p:spPr>
            <a:xfrm>
              <a:off x="7064395" y="4642568"/>
              <a:ext cx="354873" cy="304800"/>
            </a:xfrm>
            <a:prstGeom prst="round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33" name="TextBox 76"/>
            <p:cNvSpPr txBox="1"/>
            <p:nvPr/>
          </p:nvSpPr>
          <p:spPr>
            <a:xfrm>
              <a:off x="6990650" y="3670158"/>
              <a:ext cx="1705586" cy="430887"/>
            </a:xfrm>
            <a:prstGeom prst="rect">
              <a:avLst/>
            </a:prstGeom>
            <a:solidFill>
              <a:srgbClr val="757561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 defTabSz="457200">
                <a:buNone/>
              </a:pPr>
              <a:r>
                <a:rPr lang="it-IT" sz="2800" b="1" i="0" smtClean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230 W</a:t>
              </a:r>
              <a:endParaRPr lang="it-IT" sz="2800" b="1" i="0">
                <a:solidFill>
                  <a:srgbClr val="FFFFFF"/>
                </a:solidFill>
                <a:latin typeface="Arial"/>
                <a:ea typeface="+mn-ea"/>
                <a:cs typeface="Arial"/>
              </a:endParaRPr>
            </a:p>
          </p:txBody>
        </p:sp>
      </p:grpSp>
      <p:pic>
        <p:nvPicPr>
          <p:cNvPr id="35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589240"/>
            <a:ext cx="1286649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5542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446856" y="692696"/>
            <a:ext cx="8229600" cy="504056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it-IT" sz="2800" b="1" kern="0" dirty="0" smtClean="0"/>
              <a:t>TIPOLOGIE DI PANNELLI</a:t>
            </a:r>
            <a:endParaRPr lang="it-IT" sz="2800" b="1" kern="0" dirty="0"/>
          </a:p>
        </p:txBody>
      </p:sp>
      <p:pic>
        <p:nvPicPr>
          <p:cNvPr id="35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589240"/>
            <a:ext cx="1286649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4" name="Title 3"/>
          <p:cNvSpPr txBox="1">
            <a:spLocks/>
          </p:cNvSpPr>
          <p:nvPr/>
        </p:nvSpPr>
        <p:spPr>
          <a:xfrm>
            <a:off x="251520" y="1316753"/>
            <a:ext cx="8623252" cy="60007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Futura Lt BT"/>
                <a:ea typeface="+mj-ea"/>
                <a:cs typeface="+mj-cs"/>
              </a:defRPr>
            </a:lvl1pPr>
          </a:lstStyle>
          <a:p>
            <a:pPr algn="l" defTabSz="457200">
              <a:lnSpc>
                <a:spcPct val="90000"/>
              </a:lnSpc>
              <a:buNone/>
            </a:pPr>
            <a:r>
              <a:rPr lang="it-IT" sz="2800" b="1" i="0" dirty="0" smtClean="0">
                <a:solidFill>
                  <a:srgbClr val="F58025"/>
                </a:solidFill>
                <a:latin typeface="Arial"/>
                <a:ea typeface="+mn-ea"/>
                <a:cs typeface="Arial"/>
              </a:rPr>
              <a:t>Risultati di Photon (kWh/</a:t>
            </a:r>
            <a:r>
              <a:rPr lang="it-IT" sz="2800" b="1" i="0" dirty="0" err="1" smtClean="0">
                <a:solidFill>
                  <a:srgbClr val="F58025"/>
                </a:solidFill>
                <a:latin typeface="Arial"/>
                <a:ea typeface="+mn-ea"/>
                <a:cs typeface="Arial"/>
              </a:rPr>
              <a:t>kW</a:t>
            </a:r>
            <a:r>
              <a:rPr lang="it-IT" sz="2800" b="1" baseline="-25000" dirty="0" err="1" smtClean="0">
                <a:solidFill>
                  <a:srgbClr val="F58025"/>
                </a:solidFill>
                <a:latin typeface="Arial"/>
                <a:ea typeface="+mn-ea"/>
                <a:cs typeface="Arial"/>
              </a:rPr>
              <a:t>p</a:t>
            </a:r>
            <a:r>
              <a:rPr lang="it-IT" sz="2800" b="1" i="0" dirty="0" smtClean="0">
                <a:solidFill>
                  <a:srgbClr val="F58025"/>
                </a:solidFill>
                <a:latin typeface="Arial"/>
                <a:ea typeface="+mn-ea"/>
                <a:cs typeface="Arial"/>
              </a:rPr>
              <a:t>) Settembre 2012</a:t>
            </a:r>
            <a:endParaRPr lang="it-IT" sz="2800" b="1" i="0" dirty="0">
              <a:solidFill>
                <a:srgbClr val="F58025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36" name="Rectangle 21"/>
          <p:cNvSpPr/>
          <p:nvPr/>
        </p:nvSpPr>
        <p:spPr>
          <a:xfrm>
            <a:off x="233973" y="1873568"/>
            <a:ext cx="8545885" cy="112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938" algn="l" defTabSz="457200">
              <a:spcBef>
                <a:spcPts val="600"/>
              </a:spcBef>
              <a:buNone/>
            </a:pPr>
            <a:r>
              <a:rPr lang="it-IT" sz="1500" b="1" i="0" dirty="0" smtClean="0">
                <a:latin typeface="Arial"/>
                <a:ea typeface="+mn-ea"/>
                <a:cs typeface="Arial"/>
              </a:rPr>
              <a:t>Test indipendente condotto su 144 produttori di fotovoltaico per misurare l'energia aggiuntiva per Watt nominale</a:t>
            </a:r>
          </a:p>
          <a:p>
            <a:pPr indent="7938">
              <a:spcBef>
                <a:spcPts val="600"/>
              </a:spcBef>
            </a:pPr>
            <a:r>
              <a:rPr lang="it-IT" sz="1500" b="0" i="0" dirty="0" smtClean="0">
                <a:latin typeface="Arial"/>
                <a:ea typeface="+mn-ea"/>
                <a:cs typeface="Arial"/>
              </a:rPr>
              <a:t>Confronto tra 11 migliori produttori di moduli presi in considerazione nello studio </a:t>
            </a:r>
            <a:r>
              <a:rPr lang="it-IT" sz="1600" dirty="0" err="1" smtClean="0">
                <a:latin typeface="Arial"/>
                <a:cs typeface="Arial"/>
              </a:rPr>
              <a:t>Photon</a:t>
            </a:r>
            <a:r>
              <a:rPr lang="it-IT" sz="1600" dirty="0" smtClean="0">
                <a:latin typeface="Arial"/>
                <a:cs typeface="Arial"/>
              </a:rPr>
              <a:t> </a:t>
            </a:r>
            <a:r>
              <a:rPr lang="it-IT" sz="1600" dirty="0">
                <a:latin typeface="Arial"/>
                <a:cs typeface="Arial"/>
              </a:rPr>
              <a:t>International (</a:t>
            </a:r>
            <a:r>
              <a:rPr lang="it-IT" sz="1600" dirty="0" smtClean="0">
                <a:latin typeface="Arial"/>
                <a:cs typeface="Arial"/>
              </a:rPr>
              <a:t>novembre </a:t>
            </a:r>
            <a:r>
              <a:rPr lang="it-IT" sz="1600" dirty="0">
                <a:latin typeface="Arial"/>
                <a:cs typeface="Arial"/>
              </a:rPr>
              <a:t>2012), basato su moduli prodotti nel </a:t>
            </a:r>
            <a:r>
              <a:rPr lang="it-IT" sz="1600" dirty="0" smtClean="0">
                <a:latin typeface="Arial"/>
                <a:cs typeface="Arial"/>
              </a:rPr>
              <a:t>2011</a:t>
            </a:r>
            <a:endParaRPr lang="it-IT" sz="1600" dirty="0">
              <a:latin typeface="Arial"/>
              <a:cs typeface="Arial"/>
            </a:endParaRPr>
          </a:p>
        </p:txBody>
      </p:sp>
      <p:grpSp>
        <p:nvGrpSpPr>
          <p:cNvPr id="37" name="Group 53"/>
          <p:cNvGrpSpPr/>
          <p:nvPr/>
        </p:nvGrpSpPr>
        <p:grpSpPr>
          <a:xfrm>
            <a:off x="559087" y="3167575"/>
            <a:ext cx="6311664" cy="2819065"/>
            <a:chOff x="513745" y="2855017"/>
            <a:chExt cx="6311664" cy="2819065"/>
          </a:xfrm>
        </p:grpSpPr>
        <p:grpSp>
          <p:nvGrpSpPr>
            <p:cNvPr id="38" name="Group 2"/>
            <p:cNvGrpSpPr/>
            <p:nvPr/>
          </p:nvGrpSpPr>
          <p:grpSpPr>
            <a:xfrm>
              <a:off x="613971" y="2855017"/>
              <a:ext cx="6211438" cy="2819065"/>
              <a:chOff x="1073737" y="3310138"/>
              <a:chExt cx="6211438" cy="2819065"/>
            </a:xfrm>
          </p:grpSpPr>
          <p:sp>
            <p:nvSpPr>
              <p:cNvPr id="40" name="TextBox 15"/>
              <p:cNvSpPr txBox="1">
                <a:spLocks noChangeArrowheads="1"/>
              </p:cNvSpPr>
              <p:nvPr/>
            </p:nvSpPr>
            <p:spPr bwMode="auto">
              <a:xfrm>
                <a:off x="1073737" y="3473239"/>
                <a:ext cx="427964" cy="187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>
                <a:spAutoFit/>
              </a:bodyPr>
              <a:lstStyle/>
              <a:p>
                <a:pPr algn="r" defTabSz="457200">
                  <a:lnSpc>
                    <a:spcPct val="90000"/>
                  </a:lnSpc>
                  <a:buNone/>
                </a:pPr>
                <a:r>
                  <a:rPr lang="en-US" sz="1000" b="0" i="0">
                    <a:latin typeface="Arial"/>
                    <a:ea typeface="+mn-ea"/>
                    <a:cs typeface="Arial"/>
                  </a:rPr>
                  <a:t>1,000</a:t>
                </a:r>
              </a:p>
            </p:txBody>
          </p:sp>
          <p:sp>
            <p:nvSpPr>
              <p:cNvPr id="41" name="TextBox 15"/>
              <p:cNvSpPr txBox="1">
                <a:spLocks noChangeArrowheads="1"/>
              </p:cNvSpPr>
              <p:nvPr/>
            </p:nvSpPr>
            <p:spPr bwMode="auto">
              <a:xfrm>
                <a:off x="1252624" y="3310138"/>
                <a:ext cx="5242560" cy="2400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>
                <a:spAutoFit/>
              </a:bodyPr>
              <a:lstStyle/>
              <a:p>
                <a:pPr algn="ctr" defTabSz="457200">
                  <a:lnSpc>
                    <a:spcPct val="90000"/>
                  </a:lnSpc>
                  <a:buNone/>
                </a:pPr>
                <a:r>
                  <a:rPr lang="it-IT" sz="1400" b="0" i="0" smtClean="0">
                    <a:latin typeface="Arial"/>
                    <a:ea typeface="+mn-ea"/>
                    <a:cs typeface="Arial"/>
                  </a:rPr>
                  <a:t>Produzione di energia per ogni Watt di picco</a:t>
                </a:r>
                <a:endParaRPr lang="it-IT" sz="1400" b="0" i="0">
                  <a:latin typeface="Arial"/>
                  <a:ea typeface="+mn-ea"/>
                  <a:cs typeface="Arial"/>
                </a:endParaRPr>
              </a:p>
            </p:txBody>
          </p:sp>
          <p:sp>
            <p:nvSpPr>
              <p:cNvPr id="42" name="Rectangle 69"/>
              <p:cNvSpPr/>
              <p:nvPr/>
            </p:nvSpPr>
            <p:spPr>
              <a:xfrm>
                <a:off x="1785941" y="3569992"/>
                <a:ext cx="136810" cy="1966637"/>
              </a:xfrm>
              <a:prstGeom prst="rect">
                <a:avLst/>
              </a:prstGeom>
              <a:solidFill>
                <a:srgbClr val="7F7F7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Arial"/>
                  <a:cs typeface="Arial"/>
                </a:endParaRPr>
              </a:p>
            </p:txBody>
          </p:sp>
          <p:grpSp>
            <p:nvGrpSpPr>
              <p:cNvPr id="43" name="Group 70"/>
              <p:cNvGrpSpPr/>
              <p:nvPr/>
            </p:nvGrpSpPr>
            <p:grpSpPr>
              <a:xfrm>
                <a:off x="1564628" y="3549805"/>
                <a:ext cx="4644518" cy="2035066"/>
                <a:chOff x="2677583" y="2330752"/>
                <a:chExt cx="4136572" cy="2261184"/>
              </a:xfrm>
            </p:grpSpPr>
            <p:cxnSp>
              <p:nvCxnSpPr>
                <p:cNvPr id="71" name="Straight Connector 71"/>
                <p:cNvCxnSpPr/>
                <p:nvPr/>
              </p:nvCxnSpPr>
              <p:spPr>
                <a:xfrm flipH="1">
                  <a:off x="2677583" y="3984149"/>
                  <a:ext cx="4130525" cy="0"/>
                </a:xfrm>
                <a:prstGeom prst="line">
                  <a:avLst/>
                </a:prstGeom>
                <a:ln w="6350">
                  <a:solidFill>
                    <a:srgbClr val="9FA1A4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Straight Connector 72"/>
                <p:cNvCxnSpPr/>
                <p:nvPr/>
              </p:nvCxnSpPr>
              <p:spPr>
                <a:xfrm flipH="1">
                  <a:off x="2677583" y="2881983"/>
                  <a:ext cx="4130525" cy="0"/>
                </a:xfrm>
                <a:prstGeom prst="line">
                  <a:avLst/>
                </a:prstGeom>
                <a:ln w="6350">
                  <a:solidFill>
                    <a:srgbClr val="9FA1A4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Straight Connector 73"/>
                <p:cNvCxnSpPr/>
                <p:nvPr/>
              </p:nvCxnSpPr>
              <p:spPr>
                <a:xfrm flipH="1">
                  <a:off x="2677583" y="2330900"/>
                  <a:ext cx="4130525" cy="0"/>
                </a:xfrm>
                <a:prstGeom prst="line">
                  <a:avLst/>
                </a:prstGeom>
                <a:ln w="6350">
                  <a:solidFill>
                    <a:srgbClr val="9FA1A4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Straight Connector 74"/>
                <p:cNvCxnSpPr/>
                <p:nvPr/>
              </p:nvCxnSpPr>
              <p:spPr>
                <a:xfrm flipH="1">
                  <a:off x="2677583" y="3433066"/>
                  <a:ext cx="4130525" cy="0"/>
                </a:xfrm>
                <a:prstGeom prst="line">
                  <a:avLst/>
                </a:prstGeom>
                <a:ln w="6350">
                  <a:solidFill>
                    <a:srgbClr val="9FA1A4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Straight Connector 75"/>
                <p:cNvCxnSpPr/>
                <p:nvPr/>
              </p:nvCxnSpPr>
              <p:spPr bwMode="auto">
                <a:xfrm>
                  <a:off x="2677584" y="4535231"/>
                  <a:ext cx="4136571" cy="14998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Straight Connector 76"/>
                <p:cNvCxnSpPr/>
                <p:nvPr/>
              </p:nvCxnSpPr>
              <p:spPr>
                <a:xfrm>
                  <a:off x="2714440" y="2330752"/>
                  <a:ext cx="0" cy="2239844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Straight Connector 77"/>
                <p:cNvCxnSpPr/>
                <p:nvPr/>
              </p:nvCxnSpPr>
              <p:spPr>
                <a:xfrm>
                  <a:off x="3124284" y="4535000"/>
                  <a:ext cx="0" cy="39456"/>
                </a:xfrm>
                <a:prstGeom prst="line">
                  <a:avLst/>
                </a:prstGeom>
                <a:ln w="12700">
                  <a:solidFill>
                    <a:srgbClr val="9FA1A4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Straight Connector 78"/>
                <p:cNvCxnSpPr/>
                <p:nvPr/>
              </p:nvCxnSpPr>
              <p:spPr>
                <a:xfrm>
                  <a:off x="3943972" y="4535000"/>
                  <a:ext cx="0" cy="39456"/>
                </a:xfrm>
                <a:prstGeom prst="line">
                  <a:avLst/>
                </a:prstGeom>
                <a:ln w="12700">
                  <a:solidFill>
                    <a:srgbClr val="9FA1A4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Straight Connector 79"/>
                <p:cNvCxnSpPr/>
                <p:nvPr/>
              </p:nvCxnSpPr>
              <p:spPr>
                <a:xfrm>
                  <a:off x="4353816" y="4541263"/>
                  <a:ext cx="0" cy="39456"/>
                </a:xfrm>
                <a:prstGeom prst="line">
                  <a:avLst/>
                </a:prstGeom>
                <a:ln w="12700">
                  <a:solidFill>
                    <a:srgbClr val="9FA1A4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Straight Connector 80"/>
                <p:cNvCxnSpPr/>
                <p:nvPr/>
              </p:nvCxnSpPr>
              <p:spPr>
                <a:xfrm>
                  <a:off x="5173504" y="4541263"/>
                  <a:ext cx="0" cy="39456"/>
                </a:xfrm>
                <a:prstGeom prst="line">
                  <a:avLst/>
                </a:prstGeom>
                <a:ln w="12700">
                  <a:solidFill>
                    <a:srgbClr val="9FA1A4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Straight Connector 81"/>
                <p:cNvCxnSpPr/>
                <p:nvPr/>
              </p:nvCxnSpPr>
              <p:spPr>
                <a:xfrm>
                  <a:off x="5583348" y="4547915"/>
                  <a:ext cx="0" cy="37991"/>
                </a:xfrm>
                <a:prstGeom prst="line">
                  <a:avLst/>
                </a:prstGeom>
                <a:ln w="12700">
                  <a:solidFill>
                    <a:srgbClr val="9FA1A4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Straight Connector 82"/>
                <p:cNvCxnSpPr/>
                <p:nvPr/>
              </p:nvCxnSpPr>
              <p:spPr>
                <a:xfrm>
                  <a:off x="5993192" y="4547915"/>
                  <a:ext cx="0" cy="37991"/>
                </a:xfrm>
                <a:prstGeom prst="line">
                  <a:avLst/>
                </a:prstGeom>
                <a:ln w="12700">
                  <a:solidFill>
                    <a:srgbClr val="9FA1A4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Straight Connector 83"/>
                <p:cNvCxnSpPr/>
                <p:nvPr/>
              </p:nvCxnSpPr>
              <p:spPr>
                <a:xfrm>
                  <a:off x="6403036" y="4553945"/>
                  <a:ext cx="0" cy="37991"/>
                </a:xfrm>
                <a:prstGeom prst="line">
                  <a:avLst/>
                </a:prstGeom>
                <a:ln w="12700">
                  <a:solidFill>
                    <a:srgbClr val="9FA1A4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Straight Connector 84"/>
                <p:cNvCxnSpPr/>
                <p:nvPr/>
              </p:nvCxnSpPr>
              <p:spPr>
                <a:xfrm>
                  <a:off x="6812881" y="2330752"/>
                  <a:ext cx="0" cy="2239844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Straight Connector 85"/>
                <p:cNvCxnSpPr/>
                <p:nvPr/>
              </p:nvCxnSpPr>
              <p:spPr>
                <a:xfrm>
                  <a:off x="3534128" y="4535000"/>
                  <a:ext cx="0" cy="39456"/>
                </a:xfrm>
                <a:prstGeom prst="line">
                  <a:avLst/>
                </a:prstGeom>
                <a:ln w="12700">
                  <a:solidFill>
                    <a:srgbClr val="9FA1A4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Straight Connector 86"/>
                <p:cNvCxnSpPr/>
                <p:nvPr/>
              </p:nvCxnSpPr>
              <p:spPr>
                <a:xfrm>
                  <a:off x="4763660" y="4541263"/>
                  <a:ext cx="0" cy="39456"/>
                </a:xfrm>
                <a:prstGeom prst="line">
                  <a:avLst/>
                </a:prstGeom>
                <a:ln w="12700">
                  <a:solidFill>
                    <a:srgbClr val="9FA1A4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4" name="Rectangle 87"/>
              <p:cNvSpPr/>
              <p:nvPr/>
            </p:nvSpPr>
            <p:spPr>
              <a:xfrm>
                <a:off x="2242908" y="3995805"/>
                <a:ext cx="125603" cy="1540824"/>
              </a:xfrm>
              <a:prstGeom prst="rect">
                <a:avLst/>
              </a:prstGeom>
              <a:solidFill>
                <a:srgbClr val="7F7F7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Arial"/>
                  <a:cs typeface="Arial"/>
                </a:endParaRPr>
              </a:p>
            </p:txBody>
          </p:sp>
          <p:sp>
            <p:nvSpPr>
              <p:cNvPr id="45" name="Rectangle 88"/>
              <p:cNvSpPr/>
              <p:nvPr/>
            </p:nvSpPr>
            <p:spPr>
              <a:xfrm>
                <a:off x="2688668" y="4091053"/>
                <a:ext cx="142411" cy="1445576"/>
              </a:xfrm>
              <a:prstGeom prst="rect">
                <a:avLst/>
              </a:prstGeom>
              <a:solidFill>
                <a:srgbClr val="7F7F7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Arial"/>
                  <a:cs typeface="Arial"/>
                </a:endParaRPr>
              </a:p>
            </p:txBody>
          </p:sp>
          <p:sp>
            <p:nvSpPr>
              <p:cNvPr id="46" name="Rectangle 89"/>
              <p:cNvSpPr/>
              <p:nvPr/>
            </p:nvSpPr>
            <p:spPr>
              <a:xfrm>
                <a:off x="3151237" y="4124670"/>
                <a:ext cx="142412" cy="1411959"/>
              </a:xfrm>
              <a:prstGeom prst="rect">
                <a:avLst/>
              </a:prstGeom>
              <a:solidFill>
                <a:srgbClr val="7F7F7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Arial"/>
                  <a:cs typeface="Arial"/>
                </a:endParaRPr>
              </a:p>
            </p:txBody>
          </p:sp>
          <p:sp>
            <p:nvSpPr>
              <p:cNvPr id="47" name="Rectangle 90"/>
              <p:cNvSpPr/>
              <p:nvPr/>
            </p:nvSpPr>
            <p:spPr>
              <a:xfrm>
                <a:off x="3613806" y="4214315"/>
                <a:ext cx="142413" cy="1322314"/>
              </a:xfrm>
              <a:prstGeom prst="rect">
                <a:avLst/>
              </a:prstGeom>
              <a:solidFill>
                <a:srgbClr val="7F7F7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Arial"/>
                  <a:cs typeface="Arial"/>
                </a:endParaRPr>
              </a:p>
            </p:txBody>
          </p:sp>
          <p:sp>
            <p:nvSpPr>
              <p:cNvPr id="48" name="Rectangle 91"/>
              <p:cNvSpPr/>
              <p:nvPr/>
            </p:nvSpPr>
            <p:spPr>
              <a:xfrm>
                <a:off x="4076376" y="4337577"/>
                <a:ext cx="136809" cy="1199051"/>
              </a:xfrm>
              <a:prstGeom prst="rect">
                <a:avLst/>
              </a:prstGeom>
              <a:solidFill>
                <a:srgbClr val="7F7F7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Arial"/>
                  <a:cs typeface="Arial"/>
                </a:endParaRPr>
              </a:p>
            </p:txBody>
          </p:sp>
          <p:sp>
            <p:nvSpPr>
              <p:cNvPr id="49" name="Rectangle 92"/>
              <p:cNvSpPr/>
              <p:nvPr/>
            </p:nvSpPr>
            <p:spPr>
              <a:xfrm>
                <a:off x="4533342" y="4404811"/>
                <a:ext cx="136810" cy="1131818"/>
              </a:xfrm>
              <a:prstGeom prst="rect">
                <a:avLst/>
              </a:prstGeom>
              <a:solidFill>
                <a:srgbClr val="7F7F7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Arial"/>
                  <a:cs typeface="Arial"/>
                </a:endParaRPr>
              </a:p>
            </p:txBody>
          </p:sp>
          <p:sp>
            <p:nvSpPr>
              <p:cNvPr id="50" name="Rectangle 93"/>
              <p:cNvSpPr/>
              <p:nvPr/>
            </p:nvSpPr>
            <p:spPr>
              <a:xfrm>
                <a:off x="4990309" y="4623320"/>
                <a:ext cx="136810" cy="913308"/>
              </a:xfrm>
              <a:prstGeom prst="rect">
                <a:avLst/>
              </a:prstGeom>
              <a:solidFill>
                <a:srgbClr val="7F7F7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Arial"/>
                  <a:cs typeface="Arial"/>
                </a:endParaRPr>
              </a:p>
            </p:txBody>
          </p:sp>
          <p:sp>
            <p:nvSpPr>
              <p:cNvPr id="51" name="Rectangle 94"/>
              <p:cNvSpPr/>
              <p:nvPr/>
            </p:nvSpPr>
            <p:spPr>
              <a:xfrm>
                <a:off x="5447276" y="4701760"/>
                <a:ext cx="136810" cy="834869"/>
              </a:xfrm>
              <a:prstGeom prst="rect">
                <a:avLst/>
              </a:prstGeom>
              <a:solidFill>
                <a:srgbClr val="7F7F7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Arial"/>
                  <a:cs typeface="Arial"/>
                </a:endParaRPr>
              </a:p>
            </p:txBody>
          </p:sp>
          <p:sp>
            <p:nvSpPr>
              <p:cNvPr id="52" name="Rectangle 95"/>
              <p:cNvSpPr/>
              <p:nvPr/>
            </p:nvSpPr>
            <p:spPr>
              <a:xfrm>
                <a:off x="5904243" y="4836228"/>
                <a:ext cx="131206" cy="700401"/>
              </a:xfrm>
              <a:prstGeom prst="rect">
                <a:avLst/>
              </a:prstGeom>
              <a:solidFill>
                <a:srgbClr val="7F7F7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Arial"/>
                  <a:cs typeface="Arial"/>
                </a:endParaRPr>
              </a:p>
            </p:txBody>
          </p:sp>
          <p:sp>
            <p:nvSpPr>
              <p:cNvPr id="53" name="TextBox 15"/>
              <p:cNvSpPr txBox="1">
                <a:spLocks noChangeArrowheads="1"/>
              </p:cNvSpPr>
              <p:nvPr/>
            </p:nvSpPr>
            <p:spPr bwMode="auto">
              <a:xfrm rot="18900000">
                <a:off x="1169277" y="5856073"/>
                <a:ext cx="811492" cy="1731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>
                <a:spAutoFit/>
              </a:bodyPr>
              <a:lstStyle/>
              <a:p>
                <a:pPr algn="r" defTabSz="457200">
                  <a:lnSpc>
                    <a:spcPct val="90000"/>
                  </a:lnSpc>
                  <a:buNone/>
                </a:pPr>
                <a:r>
                  <a:rPr lang="en-US" sz="900" b="0" i="0">
                    <a:latin typeface="Arial"/>
                    <a:ea typeface="+mn-ea"/>
                    <a:cs typeface="Arial"/>
                  </a:rPr>
                  <a:t>SunPower</a:t>
                </a:r>
              </a:p>
            </p:txBody>
          </p:sp>
          <p:sp>
            <p:nvSpPr>
              <p:cNvPr id="54" name="TextBox 15"/>
              <p:cNvSpPr txBox="1">
                <a:spLocks noChangeArrowheads="1"/>
              </p:cNvSpPr>
              <p:nvPr/>
            </p:nvSpPr>
            <p:spPr bwMode="auto">
              <a:xfrm rot="18900000">
                <a:off x="1367286" y="5956079"/>
                <a:ext cx="1094350" cy="1731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>
                <a:spAutoFit/>
              </a:bodyPr>
              <a:lstStyle/>
              <a:p>
                <a:pPr algn="r" defTabSz="457200">
                  <a:lnSpc>
                    <a:spcPct val="90000"/>
                  </a:lnSpc>
                  <a:buNone/>
                </a:pPr>
                <a:r>
                  <a:rPr lang="en-US" sz="900" b="0" i="0">
                    <a:latin typeface="Arial"/>
                    <a:ea typeface="+mn-ea"/>
                    <a:cs typeface="Arial"/>
                  </a:rPr>
                  <a:t>Jinko Solar</a:t>
                </a:r>
              </a:p>
            </p:txBody>
          </p:sp>
          <p:sp>
            <p:nvSpPr>
              <p:cNvPr id="55" name="TextBox 15"/>
              <p:cNvSpPr txBox="1">
                <a:spLocks noChangeArrowheads="1"/>
              </p:cNvSpPr>
              <p:nvPr/>
            </p:nvSpPr>
            <p:spPr bwMode="auto">
              <a:xfrm rot="18900000">
                <a:off x="1848153" y="5956077"/>
                <a:ext cx="1094350" cy="1731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>
                <a:spAutoFit/>
              </a:bodyPr>
              <a:lstStyle/>
              <a:p>
                <a:pPr algn="r" defTabSz="457200">
                  <a:lnSpc>
                    <a:spcPct val="90000"/>
                  </a:lnSpc>
                  <a:buNone/>
                </a:pPr>
                <a:r>
                  <a:rPr lang="en-US" sz="900" b="0" i="0">
                    <a:latin typeface="Arial"/>
                    <a:ea typeface="+mn-ea"/>
                    <a:cs typeface="Arial"/>
                  </a:rPr>
                  <a:t>Yingli</a:t>
                </a:r>
              </a:p>
            </p:txBody>
          </p:sp>
          <p:sp>
            <p:nvSpPr>
              <p:cNvPr id="56" name="TextBox 15"/>
              <p:cNvSpPr txBox="1">
                <a:spLocks noChangeArrowheads="1"/>
              </p:cNvSpPr>
              <p:nvPr/>
            </p:nvSpPr>
            <p:spPr bwMode="auto">
              <a:xfrm rot="18900000">
                <a:off x="2306605" y="5956077"/>
                <a:ext cx="1094350" cy="1731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>
                <a:spAutoFit/>
              </a:bodyPr>
              <a:lstStyle/>
              <a:p>
                <a:pPr algn="r" defTabSz="457200">
                  <a:lnSpc>
                    <a:spcPct val="90000"/>
                  </a:lnSpc>
                  <a:buNone/>
                </a:pPr>
                <a:r>
                  <a:rPr lang="en-US" sz="900" b="0" i="0">
                    <a:latin typeface="Arial"/>
                    <a:ea typeface="+mn-ea"/>
                    <a:cs typeface="Arial"/>
                  </a:rPr>
                  <a:t>Trina Solar</a:t>
                </a:r>
              </a:p>
            </p:txBody>
          </p:sp>
          <p:sp>
            <p:nvSpPr>
              <p:cNvPr id="57" name="TextBox 15"/>
              <p:cNvSpPr txBox="1">
                <a:spLocks noChangeArrowheads="1"/>
              </p:cNvSpPr>
              <p:nvPr/>
            </p:nvSpPr>
            <p:spPr bwMode="auto">
              <a:xfrm rot="18900000">
                <a:off x="2794078" y="5956077"/>
                <a:ext cx="1094350" cy="1731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>
                <a:spAutoFit/>
              </a:bodyPr>
              <a:lstStyle/>
              <a:p>
                <a:pPr algn="r" defTabSz="457200">
                  <a:lnSpc>
                    <a:spcPct val="90000"/>
                  </a:lnSpc>
                  <a:buNone/>
                </a:pPr>
                <a:r>
                  <a:rPr lang="en-US" sz="900" b="0" i="0">
                    <a:latin typeface="Arial"/>
                    <a:ea typeface="+mn-ea"/>
                    <a:cs typeface="Arial"/>
                  </a:rPr>
                  <a:t>Hanwha SolarOne</a:t>
                </a:r>
              </a:p>
            </p:txBody>
          </p:sp>
          <p:sp>
            <p:nvSpPr>
              <p:cNvPr id="58" name="TextBox 15"/>
              <p:cNvSpPr txBox="1">
                <a:spLocks noChangeArrowheads="1"/>
              </p:cNvSpPr>
              <p:nvPr/>
            </p:nvSpPr>
            <p:spPr bwMode="auto">
              <a:xfrm rot="18900000">
                <a:off x="3259137" y="5956076"/>
                <a:ext cx="1094350" cy="1731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>
                <a:spAutoFit/>
              </a:bodyPr>
              <a:lstStyle/>
              <a:p>
                <a:pPr algn="r" defTabSz="457200">
                  <a:lnSpc>
                    <a:spcPct val="90000"/>
                  </a:lnSpc>
                  <a:buNone/>
                </a:pPr>
                <a:r>
                  <a:rPr lang="en-US" sz="900" b="0" i="0">
                    <a:latin typeface="Arial"/>
                    <a:ea typeface="+mn-ea"/>
                    <a:cs typeface="Arial"/>
                  </a:rPr>
                  <a:t>Suntech</a:t>
                </a:r>
              </a:p>
            </p:txBody>
          </p:sp>
          <p:sp>
            <p:nvSpPr>
              <p:cNvPr id="59" name="TextBox 15"/>
              <p:cNvSpPr txBox="1">
                <a:spLocks noChangeArrowheads="1"/>
              </p:cNvSpPr>
              <p:nvPr/>
            </p:nvSpPr>
            <p:spPr bwMode="auto">
              <a:xfrm rot="18900000">
                <a:off x="3724197" y="5956076"/>
                <a:ext cx="1094350" cy="1731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>
                <a:spAutoFit/>
              </a:bodyPr>
              <a:lstStyle/>
              <a:p>
                <a:pPr algn="r" defTabSz="457200">
                  <a:lnSpc>
                    <a:spcPct val="90000"/>
                  </a:lnSpc>
                  <a:buNone/>
                </a:pPr>
                <a:r>
                  <a:rPr lang="en-US" sz="900" b="0" i="0">
                    <a:latin typeface="Arial"/>
                    <a:ea typeface="+mn-ea"/>
                    <a:cs typeface="Arial"/>
                  </a:rPr>
                  <a:t>First Solar</a:t>
                </a:r>
              </a:p>
            </p:txBody>
          </p:sp>
          <p:sp>
            <p:nvSpPr>
              <p:cNvPr id="60" name="TextBox 15"/>
              <p:cNvSpPr txBox="1">
                <a:spLocks noChangeArrowheads="1"/>
              </p:cNvSpPr>
              <p:nvPr/>
            </p:nvSpPr>
            <p:spPr bwMode="auto">
              <a:xfrm rot="18900000">
                <a:off x="4189258" y="5956076"/>
                <a:ext cx="1094350" cy="1731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>
                <a:spAutoFit/>
              </a:bodyPr>
              <a:lstStyle/>
              <a:p>
                <a:pPr algn="r" defTabSz="457200">
                  <a:lnSpc>
                    <a:spcPct val="90000"/>
                  </a:lnSpc>
                  <a:buNone/>
                </a:pPr>
                <a:r>
                  <a:rPr lang="en-US" sz="900" b="0" i="0">
                    <a:latin typeface="Arial"/>
                    <a:ea typeface="+mn-ea"/>
                    <a:cs typeface="Arial"/>
                  </a:rPr>
                  <a:t>Kyocera</a:t>
                </a:r>
              </a:p>
            </p:txBody>
          </p:sp>
          <p:sp>
            <p:nvSpPr>
              <p:cNvPr id="61" name="TextBox 15"/>
              <p:cNvSpPr txBox="1">
                <a:spLocks noChangeArrowheads="1"/>
              </p:cNvSpPr>
              <p:nvPr/>
            </p:nvSpPr>
            <p:spPr bwMode="auto">
              <a:xfrm rot="18900000">
                <a:off x="4643112" y="5956076"/>
                <a:ext cx="1094350" cy="1731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>
                <a:spAutoFit/>
              </a:bodyPr>
              <a:lstStyle/>
              <a:p>
                <a:pPr algn="r" defTabSz="457200">
                  <a:lnSpc>
                    <a:spcPct val="90000"/>
                  </a:lnSpc>
                  <a:buNone/>
                </a:pPr>
                <a:r>
                  <a:rPr lang="en-US" sz="900" b="0" i="0">
                    <a:latin typeface="Arial"/>
                    <a:ea typeface="+mn-ea"/>
                    <a:cs typeface="Arial"/>
                  </a:rPr>
                  <a:t>Canadian Solar</a:t>
                </a:r>
              </a:p>
            </p:txBody>
          </p:sp>
          <p:sp>
            <p:nvSpPr>
              <p:cNvPr id="62" name="TextBox 15"/>
              <p:cNvSpPr txBox="1">
                <a:spLocks noChangeArrowheads="1"/>
              </p:cNvSpPr>
              <p:nvPr/>
            </p:nvSpPr>
            <p:spPr bwMode="auto">
              <a:xfrm rot="18900000">
                <a:off x="5102567" y="5956076"/>
                <a:ext cx="1094350" cy="1731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>
                <a:spAutoFit/>
              </a:bodyPr>
              <a:lstStyle/>
              <a:p>
                <a:pPr algn="r" defTabSz="457200">
                  <a:lnSpc>
                    <a:spcPct val="90000"/>
                  </a:lnSpc>
                  <a:buNone/>
                </a:pPr>
                <a:r>
                  <a:rPr lang="en-US" sz="900" b="0" i="0">
                    <a:latin typeface="Arial"/>
                    <a:ea typeface="+mn-ea"/>
                    <a:cs typeface="Arial"/>
                  </a:rPr>
                  <a:t>Sharp Solar</a:t>
                </a:r>
              </a:p>
            </p:txBody>
          </p:sp>
          <p:sp>
            <p:nvSpPr>
              <p:cNvPr id="63" name="TextBox 15"/>
              <p:cNvSpPr txBox="1">
                <a:spLocks noChangeArrowheads="1"/>
              </p:cNvSpPr>
              <p:nvPr/>
            </p:nvSpPr>
            <p:spPr bwMode="auto">
              <a:xfrm>
                <a:off x="1073737" y="3958817"/>
                <a:ext cx="427964" cy="187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>
                <a:spAutoFit/>
              </a:bodyPr>
              <a:lstStyle/>
              <a:p>
                <a:pPr algn="r" defTabSz="457200">
                  <a:lnSpc>
                    <a:spcPct val="90000"/>
                  </a:lnSpc>
                  <a:buNone/>
                </a:pPr>
                <a:r>
                  <a:rPr lang="en-US" sz="1000" b="0" i="0">
                    <a:latin typeface="Arial"/>
                    <a:ea typeface="+mn-ea"/>
                    <a:cs typeface="Arial"/>
                  </a:rPr>
                  <a:t>950</a:t>
                </a:r>
              </a:p>
            </p:txBody>
          </p:sp>
          <p:sp>
            <p:nvSpPr>
              <p:cNvPr id="64" name="TextBox 15"/>
              <p:cNvSpPr txBox="1">
                <a:spLocks noChangeArrowheads="1"/>
              </p:cNvSpPr>
              <p:nvPr/>
            </p:nvSpPr>
            <p:spPr bwMode="auto">
              <a:xfrm>
                <a:off x="1073737" y="4463070"/>
                <a:ext cx="427964" cy="187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>
                <a:spAutoFit/>
              </a:bodyPr>
              <a:lstStyle/>
              <a:p>
                <a:pPr algn="r" defTabSz="457200">
                  <a:lnSpc>
                    <a:spcPct val="90000"/>
                  </a:lnSpc>
                  <a:buNone/>
                </a:pPr>
                <a:r>
                  <a:rPr lang="en-US" sz="1000" b="0" i="0">
                    <a:latin typeface="Arial"/>
                    <a:ea typeface="+mn-ea"/>
                    <a:cs typeface="Arial"/>
                  </a:rPr>
                  <a:t>900</a:t>
                </a:r>
              </a:p>
            </p:txBody>
          </p:sp>
          <p:sp>
            <p:nvSpPr>
              <p:cNvPr id="65" name="TextBox 15"/>
              <p:cNvSpPr txBox="1">
                <a:spLocks noChangeArrowheads="1"/>
              </p:cNvSpPr>
              <p:nvPr/>
            </p:nvSpPr>
            <p:spPr bwMode="auto">
              <a:xfrm>
                <a:off x="1073737" y="4967323"/>
                <a:ext cx="427964" cy="187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>
                <a:spAutoFit/>
              </a:bodyPr>
              <a:lstStyle/>
              <a:p>
                <a:pPr algn="r" defTabSz="457200">
                  <a:lnSpc>
                    <a:spcPct val="90000"/>
                  </a:lnSpc>
                  <a:buNone/>
                </a:pPr>
                <a:r>
                  <a:rPr lang="en-US" sz="1000" b="0" i="0">
                    <a:latin typeface="Arial"/>
                    <a:ea typeface="+mn-ea"/>
                    <a:cs typeface="Arial"/>
                  </a:rPr>
                  <a:t>850</a:t>
                </a:r>
              </a:p>
            </p:txBody>
          </p:sp>
          <p:sp>
            <p:nvSpPr>
              <p:cNvPr id="66" name="TextBox 15"/>
              <p:cNvSpPr txBox="1">
                <a:spLocks noChangeArrowheads="1"/>
              </p:cNvSpPr>
              <p:nvPr/>
            </p:nvSpPr>
            <p:spPr bwMode="auto">
              <a:xfrm>
                <a:off x="1073737" y="5451030"/>
                <a:ext cx="427964" cy="187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>
                <a:spAutoFit/>
              </a:bodyPr>
              <a:lstStyle/>
              <a:p>
                <a:pPr algn="r" defTabSz="457200">
                  <a:lnSpc>
                    <a:spcPct val="90000"/>
                  </a:lnSpc>
                  <a:buNone/>
                </a:pPr>
                <a:r>
                  <a:rPr lang="en-US" sz="1000" b="0" i="0">
                    <a:latin typeface="Arial"/>
                    <a:ea typeface="+mn-ea"/>
                    <a:cs typeface="Arial"/>
                  </a:rPr>
                  <a:t>800</a:t>
                </a:r>
              </a:p>
            </p:txBody>
          </p:sp>
          <p:cxnSp>
            <p:nvCxnSpPr>
              <p:cNvPr id="67" name="Straight Connector 110"/>
              <p:cNvCxnSpPr/>
              <p:nvPr/>
            </p:nvCxnSpPr>
            <p:spPr>
              <a:xfrm flipH="1">
                <a:off x="2245413" y="4340429"/>
                <a:ext cx="4103813" cy="0"/>
              </a:xfrm>
              <a:prstGeom prst="line">
                <a:avLst/>
              </a:prstGeom>
              <a:ln w="9525">
                <a:solidFill>
                  <a:srgbClr val="E86D1F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TextBox 15"/>
              <p:cNvSpPr txBox="1">
                <a:spLocks noChangeArrowheads="1"/>
              </p:cNvSpPr>
              <p:nvPr/>
            </p:nvSpPr>
            <p:spPr bwMode="auto">
              <a:xfrm>
                <a:off x="6426683" y="3907215"/>
                <a:ext cx="858492" cy="3257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>
                <a:spAutoFit/>
              </a:bodyPr>
              <a:lstStyle/>
              <a:p>
                <a:pPr algn="l" defTabSz="457200">
                  <a:lnSpc>
                    <a:spcPct val="90000"/>
                  </a:lnSpc>
                  <a:buNone/>
                </a:pPr>
                <a:r>
                  <a:rPr lang="it-IT" sz="1000" b="1" i="0" smtClean="0">
                    <a:solidFill>
                      <a:srgbClr val="E86D1F"/>
                    </a:solidFill>
                    <a:latin typeface="Arial"/>
                    <a:ea typeface="+mn-ea"/>
                    <a:cs typeface="Arial"/>
                  </a:rPr>
                  <a:t>8% in più di energia</a:t>
                </a:r>
                <a:endParaRPr lang="it-IT" sz="1000" b="1" i="0">
                  <a:solidFill>
                    <a:srgbClr val="E86D1F"/>
                  </a:solidFill>
                  <a:latin typeface="Arial"/>
                  <a:ea typeface="+mn-ea"/>
                  <a:cs typeface="Arial"/>
                </a:endParaRPr>
              </a:p>
            </p:txBody>
          </p:sp>
          <p:cxnSp>
            <p:nvCxnSpPr>
              <p:cNvPr id="69" name="Straight Connector 112"/>
              <p:cNvCxnSpPr/>
              <p:nvPr/>
            </p:nvCxnSpPr>
            <p:spPr>
              <a:xfrm flipH="1" flipV="1">
                <a:off x="6346307" y="3569992"/>
                <a:ext cx="1" cy="773131"/>
              </a:xfrm>
              <a:prstGeom prst="line">
                <a:avLst/>
              </a:prstGeom>
              <a:ln w="9525">
                <a:solidFill>
                  <a:srgbClr val="E86D1F"/>
                </a:solidFill>
                <a:prstDash val="soli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113"/>
              <p:cNvCxnSpPr/>
              <p:nvPr/>
            </p:nvCxnSpPr>
            <p:spPr>
              <a:xfrm flipH="1">
                <a:off x="1788276" y="3572844"/>
                <a:ext cx="4560950" cy="0"/>
              </a:xfrm>
              <a:prstGeom prst="line">
                <a:avLst/>
              </a:prstGeom>
              <a:ln w="9525">
                <a:solidFill>
                  <a:srgbClr val="E86D1F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TextBox 15"/>
            <p:cNvSpPr txBox="1">
              <a:spLocks noChangeArrowheads="1"/>
            </p:cNvSpPr>
            <p:nvPr/>
          </p:nvSpPr>
          <p:spPr bwMode="auto">
            <a:xfrm rot="16200000">
              <a:off x="-338868" y="4041676"/>
              <a:ext cx="1896817" cy="1915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>
              <a:spAutoFit/>
            </a:bodyPr>
            <a:lstStyle/>
            <a:p>
              <a:pPr algn="ctr" defTabSz="457200">
                <a:lnSpc>
                  <a:spcPct val="90000"/>
                </a:lnSpc>
                <a:buNone/>
              </a:pPr>
              <a:r>
                <a:rPr lang="it-IT" sz="1050" b="0" i="0" smtClean="0">
                  <a:latin typeface="Arial"/>
                  <a:ea typeface="+mn-ea"/>
                  <a:cs typeface="Arial"/>
                </a:rPr>
                <a:t>Produzione (kWh / kW</a:t>
              </a:r>
              <a:r>
                <a:rPr lang="it-IT" sz="1050" b="0" i="0" baseline="-25000" smtClean="0">
                  <a:latin typeface="Arial"/>
                  <a:ea typeface="+mn-ea"/>
                  <a:cs typeface="Arial"/>
                </a:rPr>
                <a:t>p</a:t>
              </a:r>
              <a:r>
                <a:rPr lang="it-IT" sz="1050" b="0" i="0" smtClean="0">
                  <a:latin typeface="Arial"/>
                  <a:ea typeface="+mn-ea"/>
                  <a:cs typeface="Arial"/>
                </a:rPr>
                <a:t> )</a:t>
              </a:r>
              <a:endParaRPr lang="it-IT" sz="1050" b="0" i="0">
                <a:latin typeface="Arial"/>
                <a:ea typeface="+mn-ea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626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78694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it-IT" b="1" dirty="0" smtClean="0"/>
              <a:t>INTEGRAZIONE</a:t>
            </a:r>
            <a:br>
              <a:rPr lang="it-IT" b="1" dirty="0" smtClean="0"/>
            </a:b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888232"/>
            <a:ext cx="8229600" cy="3701008"/>
          </a:xfrm>
        </p:spPr>
        <p:txBody>
          <a:bodyPr>
            <a:noAutofit/>
          </a:bodyPr>
          <a:lstStyle/>
          <a:p>
            <a:pPr marL="87313" indent="0">
              <a:buNone/>
            </a:pPr>
            <a:r>
              <a:rPr lang="it-IT" sz="1600" b="1" dirty="0" smtClean="0"/>
              <a:t>Impianti NON INTEGRATI</a:t>
            </a:r>
            <a:r>
              <a:rPr lang="it-IT" sz="1600" dirty="0" smtClean="0"/>
              <a:t>  </a:t>
            </a:r>
          </a:p>
          <a:p>
            <a:pPr marL="87313" indent="0">
              <a:buNone/>
            </a:pPr>
            <a:r>
              <a:rPr lang="it-IT" sz="1600" dirty="0" smtClean="0"/>
              <a:t>Moduli fotovoltaici posti al suolo o posti su strutture edili o di arredo urbano realizzati senza accorgimenti di carattere estetico per ottimizzarne l’integrazione architettonica. </a:t>
            </a:r>
          </a:p>
          <a:p>
            <a:pPr marL="87313" indent="0">
              <a:buNone/>
            </a:pPr>
            <a:endParaRPr lang="it-IT" sz="1600" dirty="0" smtClean="0"/>
          </a:p>
          <a:p>
            <a:pPr marL="87313" indent="0">
              <a:buNone/>
            </a:pPr>
            <a:r>
              <a:rPr lang="it-IT" sz="1600" b="1" dirty="0" smtClean="0"/>
              <a:t>Impianti PARZIALMENTE INTEGRATI</a:t>
            </a:r>
          </a:p>
          <a:p>
            <a:pPr marL="87313" indent="0">
              <a:buNone/>
            </a:pPr>
            <a:r>
              <a:rPr lang="it-IT" sz="1600" dirty="0" smtClean="0"/>
              <a:t>Moduli installati su tetti o facciate di edifici in modo complanare alle superfici, senza sostituire i materiali di rivestimento delle superfici stesse (pareti o tetti) </a:t>
            </a:r>
          </a:p>
          <a:p>
            <a:pPr marL="87313" indent="0">
              <a:buNone/>
            </a:pPr>
            <a:endParaRPr lang="it-IT" sz="1600" dirty="0" smtClean="0"/>
          </a:p>
          <a:p>
            <a:pPr marL="87313" indent="0">
              <a:lnSpc>
                <a:spcPct val="120000"/>
              </a:lnSpc>
              <a:buNone/>
            </a:pPr>
            <a:r>
              <a:rPr lang="it-IT" sz="1600" b="1" dirty="0" smtClean="0"/>
              <a:t>Impianti INTEGRATI</a:t>
            </a:r>
          </a:p>
          <a:p>
            <a:pPr marL="87313" indent="0">
              <a:lnSpc>
                <a:spcPct val="120000"/>
              </a:lnSpc>
              <a:buNone/>
            </a:pPr>
            <a:r>
              <a:rPr lang="it-IT" sz="1600" dirty="0" smtClean="0"/>
              <a:t>Moduli fotovoltaici che sostituiscono i materiali di rivestimento degli edifici, assumendone le funzioni. In questo caso i moduli sono installati al posto di tegole, vetri nelle facciate, elementi di balaustre, pannelli fonoassorbenti in barriere acustiche, ecc. </a:t>
            </a:r>
          </a:p>
          <a:p>
            <a:pPr marL="87313" indent="0">
              <a:buNone/>
            </a:pPr>
            <a:endParaRPr lang="it-IT" sz="1800" dirty="0" smtClean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589240"/>
            <a:ext cx="1286649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698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562670"/>
            <a:ext cx="8229600" cy="634082"/>
          </a:xfrm>
        </p:spPr>
        <p:txBody>
          <a:bodyPr/>
          <a:lstStyle/>
          <a:p>
            <a:r>
              <a:rPr lang="it-IT" sz="3200" b="1" dirty="0" smtClean="0"/>
              <a:t>IMPIANTI NON INTEGRATI</a:t>
            </a:r>
            <a:endParaRPr lang="it-IT" sz="3200" b="1" dirty="0"/>
          </a:p>
        </p:txBody>
      </p:sp>
      <p:pic>
        <p:nvPicPr>
          <p:cNvPr id="6" name="Picture 6" descr="http://mysunpower/intranet/gallery/thumbnail.php?id=2715&amp;prefix=small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1412776"/>
            <a:ext cx="4231833" cy="1508644"/>
          </a:xfrm>
          <a:prstGeom prst="rect">
            <a:avLst/>
          </a:prstGeom>
          <a:noFill/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3" y="1412776"/>
            <a:ext cx="4210429" cy="2643758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212976"/>
            <a:ext cx="4177269" cy="3132952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259029"/>
            <a:ext cx="2286000" cy="1717040"/>
          </a:xfrm>
          <a:prstGeom prst="rect">
            <a:avLst/>
          </a:prstGeom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589240"/>
            <a:ext cx="1286649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2204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629816"/>
            <a:ext cx="8229600" cy="566936"/>
          </a:xfrm>
        </p:spPr>
        <p:txBody>
          <a:bodyPr>
            <a:noAutofit/>
          </a:bodyPr>
          <a:lstStyle/>
          <a:p>
            <a:r>
              <a:rPr lang="it-IT" sz="3200" b="1" dirty="0" smtClean="0"/>
              <a:t>IMPIANTI PARZIALMENTE INTEGRATI</a:t>
            </a:r>
            <a:endParaRPr lang="it-IT" sz="3200" b="1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40768"/>
            <a:ext cx="3271912" cy="2453934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336984"/>
            <a:ext cx="4211960" cy="3158970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4221088"/>
            <a:ext cx="2204471" cy="1653353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861982"/>
            <a:ext cx="2743200" cy="2057400"/>
          </a:xfrm>
          <a:prstGeom prst="rect">
            <a:avLst/>
          </a:prstGeom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286649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7216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3030</TotalTime>
  <Words>1040</Words>
  <Application>Microsoft Office PowerPoint</Application>
  <PresentationFormat>Presentazione su schermo (4:3)</PresentationFormat>
  <Paragraphs>129</Paragraphs>
  <Slides>31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31</vt:i4>
      </vt:variant>
    </vt:vector>
  </HeadingPairs>
  <TitlesOfParts>
    <vt:vector size="32" baseType="lpstr">
      <vt:lpstr>Struttura predefinita</vt:lpstr>
      <vt:lpstr>Presentazione standard di PowerPoint</vt:lpstr>
      <vt:lpstr>IMPIANTO FOTOVOLTAICO</vt:lpstr>
      <vt:lpstr>IMPIANTO FOTOVOLTAICO</vt:lpstr>
      <vt:lpstr>LE PRINCIPALI APPLICAZIONI DEI SISTEMI FOTOVOLTAICI SONO:</vt:lpstr>
      <vt:lpstr>IMPIANTO FOTOVOLTAICO</vt:lpstr>
      <vt:lpstr>Presentazione standard di PowerPoint</vt:lpstr>
      <vt:lpstr>INTEGRAZIONE </vt:lpstr>
      <vt:lpstr>IMPIANTI NON INTEGRATI</vt:lpstr>
      <vt:lpstr>IMPIANTI PARZIALMENTE INTEGRATI</vt:lpstr>
      <vt:lpstr>IMPIANTI INTEGRATI</vt:lpstr>
      <vt:lpstr>STRUTTURA DEL TETTO</vt:lpstr>
      <vt:lpstr>LATERO-CEMENTO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In questi casi il fotovoltaico viene concepito e usato come vero e proprio materiale edilizio diventando parte intrinseca della costruzione e sostituendo uno dei materiali da costruzione convenzionali.</vt:lpstr>
      <vt:lpstr>In questo specifico caso realizzativo il pannello fotovoltaico viene montato ed accoppiato come se fosse un "coppo" e di fatto ne fa la funzione</vt:lpstr>
      <vt:lpstr>Presentazione standard di PowerPoint</vt:lpstr>
      <vt:lpstr>PROBLEMA ORIENTAMENTO</vt:lpstr>
      <vt:lpstr>PROBLEMA ORIENTAMENTO</vt:lpstr>
      <vt:lpstr>PROBLEMA ORIENTAMENTO</vt:lpstr>
      <vt:lpstr>Presentazione standard di PowerPoint</vt:lpstr>
      <vt:lpstr>Presentazione standard di PowerPoint</vt:lpstr>
      <vt:lpstr>Presentazione standard di PowerPoint</vt:lpstr>
    </vt:vector>
  </TitlesOfParts>
  <Company>IF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MARIO FIORINI</dc:creator>
  <cp:lastModifiedBy>Mario</cp:lastModifiedBy>
  <cp:revision>182</cp:revision>
  <dcterms:created xsi:type="dcterms:W3CDTF">2010-06-15T12:51:05Z</dcterms:created>
  <dcterms:modified xsi:type="dcterms:W3CDTF">2014-04-17T09:08:20Z</dcterms:modified>
</cp:coreProperties>
</file>